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52"/>
  </p:notesMasterIdLst>
  <p:sldIdLst>
    <p:sldId id="256" r:id="rId2"/>
    <p:sldId id="2145" r:id="rId3"/>
    <p:sldId id="2146" r:id="rId4"/>
    <p:sldId id="1207" r:id="rId5"/>
    <p:sldId id="1316" r:id="rId6"/>
    <p:sldId id="1317" r:id="rId7"/>
    <p:sldId id="1208" r:id="rId8"/>
    <p:sldId id="1211" r:id="rId9"/>
    <p:sldId id="1209" r:id="rId10"/>
    <p:sldId id="1318" r:id="rId11"/>
    <p:sldId id="1319" r:id="rId12"/>
    <p:sldId id="2135" r:id="rId13"/>
    <p:sldId id="2114" r:id="rId14"/>
    <p:sldId id="2136" r:id="rId15"/>
    <p:sldId id="1216" r:id="rId16"/>
    <p:sldId id="1217" r:id="rId17"/>
    <p:sldId id="1218" r:id="rId18"/>
    <p:sldId id="1219" r:id="rId19"/>
    <p:sldId id="1220" r:id="rId20"/>
    <p:sldId id="2113" r:id="rId21"/>
    <p:sldId id="2110" r:id="rId22"/>
    <p:sldId id="1223" r:id="rId23"/>
    <p:sldId id="1224" r:id="rId24"/>
    <p:sldId id="2144" r:id="rId25"/>
    <p:sldId id="1997" r:id="rId26"/>
    <p:sldId id="1228" r:id="rId27"/>
    <p:sldId id="1229" r:id="rId28"/>
    <p:sldId id="2147" r:id="rId29"/>
    <p:sldId id="2150" r:id="rId30"/>
    <p:sldId id="2151" r:id="rId31"/>
    <p:sldId id="2152" r:id="rId32"/>
    <p:sldId id="2153" r:id="rId33"/>
    <p:sldId id="2154" r:id="rId34"/>
    <p:sldId id="2155" r:id="rId35"/>
    <p:sldId id="2156" r:id="rId36"/>
    <p:sldId id="2158" r:id="rId37"/>
    <p:sldId id="2159" r:id="rId38"/>
    <p:sldId id="1940" r:id="rId39"/>
    <p:sldId id="2095" r:id="rId40"/>
    <p:sldId id="2080" r:id="rId41"/>
    <p:sldId id="2161" r:id="rId42"/>
    <p:sldId id="1378" r:id="rId43"/>
    <p:sldId id="1944" r:id="rId44"/>
    <p:sldId id="1947" r:id="rId45"/>
    <p:sldId id="1949" r:id="rId46"/>
    <p:sldId id="1950" r:id="rId47"/>
    <p:sldId id="2162" r:id="rId48"/>
    <p:sldId id="2163" r:id="rId49"/>
    <p:sldId id="467" r:id="rId50"/>
    <p:sldId id="21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1"/>
    <p:restoredTop sz="94648"/>
  </p:normalViewPr>
  <p:slideViewPr>
    <p:cSldViewPr snapToGrid="0" snapToObjects="1">
      <p:cViewPr varScale="1">
        <p:scale>
          <a:sx n="63" d="100"/>
          <a:sy n="63" d="100"/>
        </p:scale>
        <p:origin x="200" y="13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910B33-4304-4B75-A480-9EE30DDCF6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F29E261-135D-426E-8373-0D5FA9A40EEE}">
      <dgm:prSet custT="1"/>
      <dgm:spPr/>
      <dgm:t>
        <a:bodyPr/>
        <a:lstStyle/>
        <a:p>
          <a:r>
            <a:rPr lang="en-US" sz="1800"/>
            <a:t>Webhooks</a:t>
          </a:r>
        </a:p>
      </dgm:t>
    </dgm:pt>
    <dgm:pt modelId="{A1AC608A-ABEF-4C60-82EB-27F99A0F209F}" type="parTrans" cxnId="{2001842E-CBDD-4C97-8DCC-D25510869A21}">
      <dgm:prSet/>
      <dgm:spPr/>
      <dgm:t>
        <a:bodyPr/>
        <a:lstStyle/>
        <a:p>
          <a:endParaRPr lang="en-US" sz="2000"/>
        </a:p>
      </dgm:t>
    </dgm:pt>
    <dgm:pt modelId="{53C96724-3542-4F47-B092-A0C69DE281E4}" type="sibTrans" cxnId="{2001842E-CBDD-4C97-8DCC-D25510869A21}">
      <dgm:prSet/>
      <dgm:spPr/>
      <dgm:t>
        <a:bodyPr/>
        <a:lstStyle/>
        <a:p>
          <a:endParaRPr lang="en-US" sz="2000"/>
        </a:p>
      </dgm:t>
    </dgm:pt>
    <dgm:pt modelId="{9BEF8EDC-7787-4053-B51B-EC4909B41DF9}">
      <dgm:prSet custT="1"/>
      <dgm:spPr/>
      <dgm:t>
        <a:bodyPr/>
        <a:lstStyle/>
        <a:p>
          <a:r>
            <a:rPr lang="en-US" sz="1400" dirty="0"/>
            <a:t>Look for services that make HTTP requests when certain events happen. In most webhook features, the end user can choose their own endpoint and hostname. Try to send HTTP requests to internal services.</a:t>
          </a:r>
        </a:p>
      </dgm:t>
    </dgm:pt>
    <dgm:pt modelId="{277F8DE2-E4B0-488C-869F-0EF4CD99B169}" type="parTrans" cxnId="{B6ED4AE6-4FDF-4EED-9A75-26E5D2F80628}">
      <dgm:prSet/>
      <dgm:spPr/>
      <dgm:t>
        <a:bodyPr/>
        <a:lstStyle/>
        <a:p>
          <a:endParaRPr lang="en-US" sz="2000"/>
        </a:p>
      </dgm:t>
    </dgm:pt>
    <dgm:pt modelId="{C392432E-97C3-4A5B-995A-1867BF45AB90}" type="sibTrans" cxnId="{B6ED4AE6-4FDF-4EED-9A75-26E5D2F80628}">
      <dgm:prSet/>
      <dgm:spPr/>
      <dgm:t>
        <a:bodyPr/>
        <a:lstStyle/>
        <a:p>
          <a:endParaRPr lang="en-US" sz="2000"/>
        </a:p>
      </dgm:t>
    </dgm:pt>
    <dgm:pt modelId="{1C1AC426-320F-4CB9-96E9-73697D7D37A8}">
      <dgm:prSet custT="1"/>
      <dgm:spPr/>
      <dgm:t>
        <a:bodyPr/>
        <a:lstStyle/>
        <a:p>
          <a:r>
            <a:rPr lang="en-US" sz="1800"/>
            <a:t>PDF generators</a:t>
          </a:r>
        </a:p>
      </dgm:t>
    </dgm:pt>
    <dgm:pt modelId="{57205C04-596F-4DC9-87FF-AC9B89C0DCF7}" type="parTrans" cxnId="{7C7809F3-D960-41F1-8D08-5AC9BC008F29}">
      <dgm:prSet/>
      <dgm:spPr/>
      <dgm:t>
        <a:bodyPr/>
        <a:lstStyle/>
        <a:p>
          <a:endParaRPr lang="en-US" sz="2000"/>
        </a:p>
      </dgm:t>
    </dgm:pt>
    <dgm:pt modelId="{FDAC912C-DA01-4CA1-91B4-A3BBD3ADA27A}" type="sibTrans" cxnId="{7C7809F3-D960-41F1-8D08-5AC9BC008F29}">
      <dgm:prSet/>
      <dgm:spPr/>
      <dgm:t>
        <a:bodyPr/>
        <a:lstStyle/>
        <a:p>
          <a:endParaRPr lang="en-US" sz="2000"/>
        </a:p>
      </dgm:t>
    </dgm:pt>
    <dgm:pt modelId="{0FE2397A-F695-4FFD-A410-BAB1321A2200}">
      <dgm:prSet custT="1"/>
      <dgm:spPr/>
      <dgm:t>
        <a:bodyPr/>
        <a:lstStyle/>
        <a:p>
          <a:r>
            <a:rPr lang="en-US" sz="1400"/>
            <a:t>Try injecting &lt;iframe&gt;, &lt;img&gt;, &lt;base&gt; or &lt;script&gt; elements or CSS url() functions pointing to internal services.</a:t>
          </a:r>
        </a:p>
      </dgm:t>
    </dgm:pt>
    <dgm:pt modelId="{15955AF3-5044-4EB2-98DD-9140C61178DC}" type="parTrans" cxnId="{ABDB945E-B103-49B6-BC25-C7489499D763}">
      <dgm:prSet/>
      <dgm:spPr/>
      <dgm:t>
        <a:bodyPr/>
        <a:lstStyle/>
        <a:p>
          <a:endParaRPr lang="en-US" sz="2000"/>
        </a:p>
      </dgm:t>
    </dgm:pt>
    <dgm:pt modelId="{69D17AF9-5E8E-413C-B32B-4EF21E937BAC}" type="sibTrans" cxnId="{ABDB945E-B103-49B6-BC25-C7489499D763}">
      <dgm:prSet/>
      <dgm:spPr/>
      <dgm:t>
        <a:bodyPr/>
        <a:lstStyle/>
        <a:p>
          <a:endParaRPr lang="en-US" sz="2000"/>
        </a:p>
      </dgm:t>
    </dgm:pt>
    <dgm:pt modelId="{EB01467F-DEBC-4BEA-A4E5-40D10E06AED1}">
      <dgm:prSet custT="1"/>
      <dgm:spPr/>
      <dgm:t>
        <a:bodyPr/>
        <a:lstStyle/>
        <a:p>
          <a:r>
            <a:rPr lang="en-US" sz="1800"/>
            <a:t>Document parsers</a:t>
          </a:r>
        </a:p>
      </dgm:t>
    </dgm:pt>
    <dgm:pt modelId="{B17C6C79-07F3-4CE5-9152-1BEDAFB38417}" type="parTrans" cxnId="{681248CF-F2F0-4A17-BF17-11C549A444E9}">
      <dgm:prSet/>
      <dgm:spPr/>
      <dgm:t>
        <a:bodyPr/>
        <a:lstStyle/>
        <a:p>
          <a:endParaRPr lang="en-US" sz="2000"/>
        </a:p>
      </dgm:t>
    </dgm:pt>
    <dgm:pt modelId="{E06BEDD1-5770-4305-BC77-D5F95373B088}" type="sibTrans" cxnId="{681248CF-F2F0-4A17-BF17-11C549A444E9}">
      <dgm:prSet/>
      <dgm:spPr/>
      <dgm:t>
        <a:bodyPr/>
        <a:lstStyle/>
        <a:p>
          <a:endParaRPr lang="en-US" sz="2000"/>
        </a:p>
      </dgm:t>
    </dgm:pt>
    <dgm:pt modelId="{63101078-C636-4D0A-898D-6D261FBF4FA8}">
      <dgm:prSet custT="1"/>
      <dgm:spPr/>
      <dgm:t>
        <a:bodyPr/>
        <a:lstStyle/>
        <a:p>
          <a:r>
            <a:rPr lang="en-US" sz="1400"/>
            <a:t>Try to discover how the document is parsed. In case it’s an XML document, use the PDF generator approach. For all other documents, see if there’s a way to reference external resources and let the server make requests to an internal service.</a:t>
          </a:r>
        </a:p>
      </dgm:t>
    </dgm:pt>
    <dgm:pt modelId="{AA3C6A69-A9AE-46F1-91A9-5A3EFAFCD40B}" type="parTrans" cxnId="{A821D599-A186-4A61-9272-04801782EBC5}">
      <dgm:prSet/>
      <dgm:spPr/>
      <dgm:t>
        <a:bodyPr/>
        <a:lstStyle/>
        <a:p>
          <a:endParaRPr lang="en-US" sz="2000"/>
        </a:p>
      </dgm:t>
    </dgm:pt>
    <dgm:pt modelId="{920F3D16-A252-48CA-90FD-0F8B6DDECEF2}" type="sibTrans" cxnId="{A821D599-A186-4A61-9272-04801782EBC5}">
      <dgm:prSet/>
      <dgm:spPr/>
      <dgm:t>
        <a:bodyPr/>
        <a:lstStyle/>
        <a:p>
          <a:endParaRPr lang="en-US" sz="2000"/>
        </a:p>
      </dgm:t>
    </dgm:pt>
    <dgm:pt modelId="{5527F5D5-B46D-4EA6-82D4-7AA1E23FD1D9}">
      <dgm:prSet custT="1"/>
      <dgm:spPr/>
      <dgm:t>
        <a:bodyPr/>
        <a:lstStyle/>
        <a:p>
          <a:r>
            <a:rPr lang="en-US" sz="1800"/>
            <a:t>Link expansion</a:t>
          </a:r>
        </a:p>
      </dgm:t>
    </dgm:pt>
    <dgm:pt modelId="{F7D42406-A83A-44AE-9FB5-4CCD57F28ECE}" type="parTrans" cxnId="{068DE5AB-6DF2-4A54-921C-B5966D169FFC}">
      <dgm:prSet/>
      <dgm:spPr/>
      <dgm:t>
        <a:bodyPr/>
        <a:lstStyle/>
        <a:p>
          <a:endParaRPr lang="en-US" sz="2000"/>
        </a:p>
      </dgm:t>
    </dgm:pt>
    <dgm:pt modelId="{512B46F5-7C77-4D89-A0B1-C2E109351D2B}" type="sibTrans" cxnId="{068DE5AB-6DF2-4A54-921C-B5966D169FFC}">
      <dgm:prSet/>
      <dgm:spPr/>
      <dgm:t>
        <a:bodyPr/>
        <a:lstStyle/>
        <a:p>
          <a:endParaRPr lang="en-US" sz="2000"/>
        </a:p>
      </dgm:t>
    </dgm:pt>
    <dgm:pt modelId="{6EDEC66B-AA40-482C-AAF0-09C3BD1351EF}">
      <dgm:prSet custT="1"/>
      <dgm:spPr/>
      <dgm:t>
        <a:bodyPr/>
        <a:lstStyle/>
        <a:p>
          <a:r>
            <a:rPr lang="en-US" sz="1400"/>
            <a:t>Example: Twitter link expansion</a:t>
          </a:r>
        </a:p>
      </dgm:t>
    </dgm:pt>
    <dgm:pt modelId="{DBDE30EC-C49C-481C-BC82-C0A7E81AF9EE}" type="parTrans" cxnId="{C7A5E1F1-D2E0-4228-8161-51709002E3C6}">
      <dgm:prSet/>
      <dgm:spPr/>
      <dgm:t>
        <a:bodyPr/>
        <a:lstStyle/>
        <a:p>
          <a:endParaRPr lang="en-US" sz="2000"/>
        </a:p>
      </dgm:t>
    </dgm:pt>
    <dgm:pt modelId="{B68966EF-D3D8-483F-AC90-D250B472CF24}" type="sibTrans" cxnId="{C7A5E1F1-D2E0-4228-8161-51709002E3C6}">
      <dgm:prSet/>
      <dgm:spPr/>
      <dgm:t>
        <a:bodyPr/>
        <a:lstStyle/>
        <a:p>
          <a:endParaRPr lang="en-US" sz="2000"/>
        </a:p>
      </dgm:t>
    </dgm:pt>
    <dgm:pt modelId="{461C5D9B-4BD1-42FC-AC4E-24651B06B7F7}">
      <dgm:prSet custT="1"/>
      <dgm:spPr/>
      <dgm:t>
        <a:bodyPr/>
        <a:lstStyle/>
        <a:p>
          <a:r>
            <a:rPr lang="en-US" sz="1800"/>
            <a:t>File uploads</a:t>
          </a:r>
        </a:p>
      </dgm:t>
    </dgm:pt>
    <dgm:pt modelId="{14A9C834-8EBA-49F7-9154-D8DA44842CF2}" type="parTrans" cxnId="{6AE7894B-06BA-4294-A62A-281761953C55}">
      <dgm:prSet/>
      <dgm:spPr/>
      <dgm:t>
        <a:bodyPr/>
        <a:lstStyle/>
        <a:p>
          <a:endParaRPr lang="en-US" sz="2000"/>
        </a:p>
      </dgm:t>
    </dgm:pt>
    <dgm:pt modelId="{D59C8F6E-1409-455B-83C7-1C0FF6838B9A}" type="sibTrans" cxnId="{6AE7894B-06BA-4294-A62A-281761953C55}">
      <dgm:prSet/>
      <dgm:spPr/>
      <dgm:t>
        <a:bodyPr/>
        <a:lstStyle/>
        <a:p>
          <a:endParaRPr lang="en-US" sz="2000"/>
        </a:p>
      </dgm:t>
    </dgm:pt>
    <dgm:pt modelId="{DDF5586E-760B-4998-B48E-D38F0AC3EE86}">
      <dgm:prSet custT="1"/>
      <dgm:spPr/>
      <dgm:t>
        <a:bodyPr/>
        <a:lstStyle/>
        <a:p>
          <a:r>
            <a:rPr lang="en-US" sz="1400" dirty="0"/>
            <a:t>Instead of uploading a file, try sending a URL and see if it downloads the content of the URL.</a:t>
          </a:r>
        </a:p>
      </dgm:t>
    </dgm:pt>
    <dgm:pt modelId="{823F5F98-A0FB-4902-9909-B7B4F50F1B31}" type="parTrans" cxnId="{FB296DF1-B6A6-44B1-AC7B-4D41083E785E}">
      <dgm:prSet/>
      <dgm:spPr/>
      <dgm:t>
        <a:bodyPr/>
        <a:lstStyle/>
        <a:p>
          <a:endParaRPr lang="en-US" sz="2000"/>
        </a:p>
      </dgm:t>
    </dgm:pt>
    <dgm:pt modelId="{5A0E061D-73B3-4367-BA3A-A0DC64B97D6E}" type="sibTrans" cxnId="{FB296DF1-B6A6-44B1-AC7B-4D41083E785E}">
      <dgm:prSet/>
      <dgm:spPr/>
      <dgm:t>
        <a:bodyPr/>
        <a:lstStyle/>
        <a:p>
          <a:endParaRPr lang="en-US" sz="2000"/>
        </a:p>
      </dgm:t>
    </dgm:pt>
    <dgm:pt modelId="{33F27290-E8F1-AC4E-9194-F0F9E92A28E3}" type="pres">
      <dgm:prSet presAssocID="{67910B33-4304-4B75-A480-9EE30DDCF6D3}" presName="linear" presStyleCnt="0">
        <dgm:presLayoutVars>
          <dgm:animLvl val="lvl"/>
          <dgm:resizeHandles val="exact"/>
        </dgm:presLayoutVars>
      </dgm:prSet>
      <dgm:spPr/>
    </dgm:pt>
    <dgm:pt modelId="{C7B2C89D-5A17-D742-8104-78042EFF6B21}" type="pres">
      <dgm:prSet presAssocID="{FF29E261-135D-426E-8373-0D5FA9A40EEE}" presName="parentText" presStyleLbl="node1" presStyleIdx="0" presStyleCnt="5">
        <dgm:presLayoutVars>
          <dgm:chMax val="0"/>
          <dgm:bulletEnabled val="1"/>
        </dgm:presLayoutVars>
      </dgm:prSet>
      <dgm:spPr/>
    </dgm:pt>
    <dgm:pt modelId="{451F16AD-58E8-8743-A65C-3C9538FC4DA4}" type="pres">
      <dgm:prSet presAssocID="{FF29E261-135D-426E-8373-0D5FA9A40EEE}" presName="childText" presStyleLbl="revTx" presStyleIdx="0" presStyleCnt="5">
        <dgm:presLayoutVars>
          <dgm:bulletEnabled val="1"/>
        </dgm:presLayoutVars>
      </dgm:prSet>
      <dgm:spPr/>
    </dgm:pt>
    <dgm:pt modelId="{6E475DCC-24B9-D142-9AE3-D66B00D8FF1D}" type="pres">
      <dgm:prSet presAssocID="{1C1AC426-320F-4CB9-96E9-73697D7D37A8}" presName="parentText" presStyleLbl="node1" presStyleIdx="1" presStyleCnt="5">
        <dgm:presLayoutVars>
          <dgm:chMax val="0"/>
          <dgm:bulletEnabled val="1"/>
        </dgm:presLayoutVars>
      </dgm:prSet>
      <dgm:spPr/>
    </dgm:pt>
    <dgm:pt modelId="{E8DD5CBB-3EDC-8146-BFE7-BF90D78E1244}" type="pres">
      <dgm:prSet presAssocID="{1C1AC426-320F-4CB9-96E9-73697D7D37A8}" presName="childText" presStyleLbl="revTx" presStyleIdx="1" presStyleCnt="5">
        <dgm:presLayoutVars>
          <dgm:bulletEnabled val="1"/>
        </dgm:presLayoutVars>
      </dgm:prSet>
      <dgm:spPr/>
    </dgm:pt>
    <dgm:pt modelId="{169276B7-6BD5-0F4A-AF44-D2CBE5B1085A}" type="pres">
      <dgm:prSet presAssocID="{EB01467F-DEBC-4BEA-A4E5-40D10E06AED1}" presName="parentText" presStyleLbl="node1" presStyleIdx="2" presStyleCnt="5">
        <dgm:presLayoutVars>
          <dgm:chMax val="0"/>
          <dgm:bulletEnabled val="1"/>
        </dgm:presLayoutVars>
      </dgm:prSet>
      <dgm:spPr/>
    </dgm:pt>
    <dgm:pt modelId="{10FCF975-65A7-C544-8096-6915F11EF07D}" type="pres">
      <dgm:prSet presAssocID="{EB01467F-DEBC-4BEA-A4E5-40D10E06AED1}" presName="childText" presStyleLbl="revTx" presStyleIdx="2" presStyleCnt="5">
        <dgm:presLayoutVars>
          <dgm:bulletEnabled val="1"/>
        </dgm:presLayoutVars>
      </dgm:prSet>
      <dgm:spPr/>
    </dgm:pt>
    <dgm:pt modelId="{A9250847-1EE7-904A-B906-266E2752E67B}" type="pres">
      <dgm:prSet presAssocID="{5527F5D5-B46D-4EA6-82D4-7AA1E23FD1D9}" presName="parentText" presStyleLbl="node1" presStyleIdx="3" presStyleCnt="5">
        <dgm:presLayoutVars>
          <dgm:chMax val="0"/>
          <dgm:bulletEnabled val="1"/>
        </dgm:presLayoutVars>
      </dgm:prSet>
      <dgm:spPr/>
    </dgm:pt>
    <dgm:pt modelId="{6CF7D4BE-BE6C-C74A-A091-B21CF9110F67}" type="pres">
      <dgm:prSet presAssocID="{5527F5D5-B46D-4EA6-82D4-7AA1E23FD1D9}" presName="childText" presStyleLbl="revTx" presStyleIdx="3" presStyleCnt="5">
        <dgm:presLayoutVars>
          <dgm:bulletEnabled val="1"/>
        </dgm:presLayoutVars>
      </dgm:prSet>
      <dgm:spPr/>
    </dgm:pt>
    <dgm:pt modelId="{C9290E30-C907-F745-8685-8C21D2A94B1B}" type="pres">
      <dgm:prSet presAssocID="{461C5D9B-4BD1-42FC-AC4E-24651B06B7F7}" presName="parentText" presStyleLbl="node1" presStyleIdx="4" presStyleCnt="5">
        <dgm:presLayoutVars>
          <dgm:chMax val="0"/>
          <dgm:bulletEnabled val="1"/>
        </dgm:presLayoutVars>
      </dgm:prSet>
      <dgm:spPr/>
    </dgm:pt>
    <dgm:pt modelId="{CB275058-2E35-784B-A8EC-F51BFE88EC19}" type="pres">
      <dgm:prSet presAssocID="{461C5D9B-4BD1-42FC-AC4E-24651B06B7F7}" presName="childText" presStyleLbl="revTx" presStyleIdx="4" presStyleCnt="5">
        <dgm:presLayoutVars>
          <dgm:bulletEnabled val="1"/>
        </dgm:presLayoutVars>
      </dgm:prSet>
      <dgm:spPr/>
    </dgm:pt>
  </dgm:ptLst>
  <dgm:cxnLst>
    <dgm:cxn modelId="{79F89D2D-F84D-0A44-B7F2-28719A45DDC1}" type="presOf" srcId="{FF29E261-135D-426E-8373-0D5FA9A40EEE}" destId="{C7B2C89D-5A17-D742-8104-78042EFF6B21}" srcOrd="0" destOrd="0" presId="urn:microsoft.com/office/officeart/2005/8/layout/vList2"/>
    <dgm:cxn modelId="{2001842E-CBDD-4C97-8DCC-D25510869A21}" srcId="{67910B33-4304-4B75-A480-9EE30DDCF6D3}" destId="{FF29E261-135D-426E-8373-0D5FA9A40EEE}" srcOrd="0" destOrd="0" parTransId="{A1AC608A-ABEF-4C60-82EB-27F99A0F209F}" sibTransId="{53C96724-3542-4F47-B092-A0C69DE281E4}"/>
    <dgm:cxn modelId="{6AE7894B-06BA-4294-A62A-281761953C55}" srcId="{67910B33-4304-4B75-A480-9EE30DDCF6D3}" destId="{461C5D9B-4BD1-42FC-AC4E-24651B06B7F7}" srcOrd="4" destOrd="0" parTransId="{14A9C834-8EBA-49F7-9154-D8DA44842CF2}" sibTransId="{D59C8F6E-1409-455B-83C7-1C0FF6838B9A}"/>
    <dgm:cxn modelId="{0C80DE4D-DA76-FE40-B7D4-BE8C6DB39DE4}" type="presOf" srcId="{DDF5586E-760B-4998-B48E-D38F0AC3EE86}" destId="{CB275058-2E35-784B-A8EC-F51BFE88EC19}" srcOrd="0" destOrd="0" presId="urn:microsoft.com/office/officeart/2005/8/layout/vList2"/>
    <dgm:cxn modelId="{AAA2264F-9C4E-324E-84E0-3B6AEEC1D2B1}" type="presOf" srcId="{461C5D9B-4BD1-42FC-AC4E-24651B06B7F7}" destId="{C9290E30-C907-F745-8685-8C21D2A94B1B}" srcOrd="0" destOrd="0" presId="urn:microsoft.com/office/officeart/2005/8/layout/vList2"/>
    <dgm:cxn modelId="{ABDB945E-B103-49B6-BC25-C7489499D763}" srcId="{1C1AC426-320F-4CB9-96E9-73697D7D37A8}" destId="{0FE2397A-F695-4FFD-A410-BAB1321A2200}" srcOrd="0" destOrd="0" parTransId="{15955AF3-5044-4EB2-98DD-9140C61178DC}" sibTransId="{69D17AF9-5E8E-413C-B32B-4EF21E937BAC}"/>
    <dgm:cxn modelId="{8FD2EF7D-0B42-F747-A79B-62C90C212170}" type="presOf" srcId="{6EDEC66B-AA40-482C-AAF0-09C3BD1351EF}" destId="{6CF7D4BE-BE6C-C74A-A091-B21CF9110F67}" srcOrd="0" destOrd="0" presId="urn:microsoft.com/office/officeart/2005/8/layout/vList2"/>
    <dgm:cxn modelId="{9D8E8F85-6C7C-264F-8B8D-F53E635C14B1}" type="presOf" srcId="{1C1AC426-320F-4CB9-96E9-73697D7D37A8}" destId="{6E475DCC-24B9-D142-9AE3-D66B00D8FF1D}" srcOrd="0" destOrd="0" presId="urn:microsoft.com/office/officeart/2005/8/layout/vList2"/>
    <dgm:cxn modelId="{4B14028D-4F7B-EC46-9F75-F47A4ABB0AA2}" type="presOf" srcId="{0FE2397A-F695-4FFD-A410-BAB1321A2200}" destId="{E8DD5CBB-3EDC-8146-BFE7-BF90D78E1244}" srcOrd="0" destOrd="0" presId="urn:microsoft.com/office/officeart/2005/8/layout/vList2"/>
    <dgm:cxn modelId="{A821D599-A186-4A61-9272-04801782EBC5}" srcId="{EB01467F-DEBC-4BEA-A4E5-40D10E06AED1}" destId="{63101078-C636-4D0A-898D-6D261FBF4FA8}" srcOrd="0" destOrd="0" parTransId="{AA3C6A69-A9AE-46F1-91A9-5A3EFAFCD40B}" sibTransId="{920F3D16-A252-48CA-90FD-0F8B6DDECEF2}"/>
    <dgm:cxn modelId="{068DE5AB-6DF2-4A54-921C-B5966D169FFC}" srcId="{67910B33-4304-4B75-A480-9EE30DDCF6D3}" destId="{5527F5D5-B46D-4EA6-82D4-7AA1E23FD1D9}" srcOrd="3" destOrd="0" parTransId="{F7D42406-A83A-44AE-9FB5-4CCD57F28ECE}" sibTransId="{512B46F5-7C77-4D89-A0B1-C2E109351D2B}"/>
    <dgm:cxn modelId="{E24F96B3-0396-8949-88A2-36FE419E76AE}" type="presOf" srcId="{EB01467F-DEBC-4BEA-A4E5-40D10E06AED1}" destId="{169276B7-6BD5-0F4A-AF44-D2CBE5B1085A}" srcOrd="0" destOrd="0" presId="urn:microsoft.com/office/officeart/2005/8/layout/vList2"/>
    <dgm:cxn modelId="{681248CF-F2F0-4A17-BF17-11C549A444E9}" srcId="{67910B33-4304-4B75-A480-9EE30DDCF6D3}" destId="{EB01467F-DEBC-4BEA-A4E5-40D10E06AED1}" srcOrd="2" destOrd="0" parTransId="{B17C6C79-07F3-4CE5-9152-1BEDAFB38417}" sibTransId="{E06BEDD1-5770-4305-BC77-D5F95373B088}"/>
    <dgm:cxn modelId="{B6ED4AE6-4FDF-4EED-9A75-26E5D2F80628}" srcId="{FF29E261-135D-426E-8373-0D5FA9A40EEE}" destId="{9BEF8EDC-7787-4053-B51B-EC4909B41DF9}" srcOrd="0" destOrd="0" parTransId="{277F8DE2-E4B0-488C-869F-0EF4CD99B169}" sibTransId="{C392432E-97C3-4A5B-995A-1867BF45AB90}"/>
    <dgm:cxn modelId="{5FCCC1E6-4AB0-7242-9D61-DA524941D3D5}" type="presOf" srcId="{5527F5D5-B46D-4EA6-82D4-7AA1E23FD1D9}" destId="{A9250847-1EE7-904A-B906-266E2752E67B}" srcOrd="0" destOrd="0" presId="urn:microsoft.com/office/officeart/2005/8/layout/vList2"/>
    <dgm:cxn modelId="{FB296DF1-B6A6-44B1-AC7B-4D41083E785E}" srcId="{461C5D9B-4BD1-42FC-AC4E-24651B06B7F7}" destId="{DDF5586E-760B-4998-B48E-D38F0AC3EE86}" srcOrd="0" destOrd="0" parTransId="{823F5F98-A0FB-4902-9909-B7B4F50F1B31}" sibTransId="{5A0E061D-73B3-4367-BA3A-A0DC64B97D6E}"/>
    <dgm:cxn modelId="{C7A5E1F1-D2E0-4228-8161-51709002E3C6}" srcId="{5527F5D5-B46D-4EA6-82D4-7AA1E23FD1D9}" destId="{6EDEC66B-AA40-482C-AAF0-09C3BD1351EF}" srcOrd="0" destOrd="0" parTransId="{DBDE30EC-C49C-481C-BC82-C0A7E81AF9EE}" sibTransId="{B68966EF-D3D8-483F-AC90-D250B472CF24}"/>
    <dgm:cxn modelId="{5DDFFDF2-AB77-D745-904A-6CBB19475C42}" type="presOf" srcId="{9BEF8EDC-7787-4053-B51B-EC4909B41DF9}" destId="{451F16AD-58E8-8743-A65C-3C9538FC4DA4}" srcOrd="0" destOrd="0" presId="urn:microsoft.com/office/officeart/2005/8/layout/vList2"/>
    <dgm:cxn modelId="{7C7809F3-D960-41F1-8D08-5AC9BC008F29}" srcId="{67910B33-4304-4B75-A480-9EE30DDCF6D3}" destId="{1C1AC426-320F-4CB9-96E9-73697D7D37A8}" srcOrd="1" destOrd="0" parTransId="{57205C04-596F-4DC9-87FF-AC9B89C0DCF7}" sibTransId="{FDAC912C-DA01-4CA1-91B4-A3BBD3ADA27A}"/>
    <dgm:cxn modelId="{4CEA73F9-46C1-E545-A744-5EA2DA6DC78C}" type="presOf" srcId="{63101078-C636-4D0A-898D-6D261FBF4FA8}" destId="{10FCF975-65A7-C544-8096-6915F11EF07D}" srcOrd="0" destOrd="0" presId="urn:microsoft.com/office/officeart/2005/8/layout/vList2"/>
    <dgm:cxn modelId="{AB3477FA-40AC-0D49-B8AC-E0F606B1A30B}" type="presOf" srcId="{67910B33-4304-4B75-A480-9EE30DDCF6D3}" destId="{33F27290-E8F1-AC4E-9194-F0F9E92A28E3}" srcOrd="0" destOrd="0" presId="urn:microsoft.com/office/officeart/2005/8/layout/vList2"/>
    <dgm:cxn modelId="{A65AEEE3-899B-0443-8DA9-1AE57948D692}" type="presParOf" srcId="{33F27290-E8F1-AC4E-9194-F0F9E92A28E3}" destId="{C7B2C89D-5A17-D742-8104-78042EFF6B21}" srcOrd="0" destOrd="0" presId="urn:microsoft.com/office/officeart/2005/8/layout/vList2"/>
    <dgm:cxn modelId="{A8B705B4-C4CE-8F41-9CFA-B25CE0E3CB1C}" type="presParOf" srcId="{33F27290-E8F1-AC4E-9194-F0F9E92A28E3}" destId="{451F16AD-58E8-8743-A65C-3C9538FC4DA4}" srcOrd="1" destOrd="0" presId="urn:microsoft.com/office/officeart/2005/8/layout/vList2"/>
    <dgm:cxn modelId="{9C4132F4-36AD-C04E-A772-4A8892AAD17D}" type="presParOf" srcId="{33F27290-E8F1-AC4E-9194-F0F9E92A28E3}" destId="{6E475DCC-24B9-D142-9AE3-D66B00D8FF1D}" srcOrd="2" destOrd="0" presId="urn:microsoft.com/office/officeart/2005/8/layout/vList2"/>
    <dgm:cxn modelId="{C2D9AB9C-9F81-DA4A-9BE6-523F6A39528E}" type="presParOf" srcId="{33F27290-E8F1-AC4E-9194-F0F9E92A28E3}" destId="{E8DD5CBB-3EDC-8146-BFE7-BF90D78E1244}" srcOrd="3" destOrd="0" presId="urn:microsoft.com/office/officeart/2005/8/layout/vList2"/>
    <dgm:cxn modelId="{CC10C21E-5AF5-714F-B3FB-D4E9E065D974}" type="presParOf" srcId="{33F27290-E8F1-AC4E-9194-F0F9E92A28E3}" destId="{169276B7-6BD5-0F4A-AF44-D2CBE5B1085A}" srcOrd="4" destOrd="0" presId="urn:microsoft.com/office/officeart/2005/8/layout/vList2"/>
    <dgm:cxn modelId="{8AB7785D-A332-214A-89AE-B74AFBB71BAE}" type="presParOf" srcId="{33F27290-E8F1-AC4E-9194-F0F9E92A28E3}" destId="{10FCF975-65A7-C544-8096-6915F11EF07D}" srcOrd="5" destOrd="0" presId="urn:microsoft.com/office/officeart/2005/8/layout/vList2"/>
    <dgm:cxn modelId="{90D07F9B-1B5A-7841-B7AF-92FEFBE8294E}" type="presParOf" srcId="{33F27290-E8F1-AC4E-9194-F0F9E92A28E3}" destId="{A9250847-1EE7-904A-B906-266E2752E67B}" srcOrd="6" destOrd="0" presId="urn:microsoft.com/office/officeart/2005/8/layout/vList2"/>
    <dgm:cxn modelId="{970BE7BE-D422-BE42-A68C-002FDBD7CD7A}" type="presParOf" srcId="{33F27290-E8F1-AC4E-9194-F0F9E92A28E3}" destId="{6CF7D4BE-BE6C-C74A-A091-B21CF9110F67}" srcOrd="7" destOrd="0" presId="urn:microsoft.com/office/officeart/2005/8/layout/vList2"/>
    <dgm:cxn modelId="{0330C677-28D6-6643-AAEC-08D099246780}" type="presParOf" srcId="{33F27290-E8F1-AC4E-9194-F0F9E92A28E3}" destId="{C9290E30-C907-F745-8685-8C21D2A94B1B}" srcOrd="8" destOrd="0" presId="urn:microsoft.com/office/officeart/2005/8/layout/vList2"/>
    <dgm:cxn modelId="{581C699A-3E22-5B48-9E0B-2F8020438FAF}" type="presParOf" srcId="{33F27290-E8F1-AC4E-9194-F0F9E92A28E3}" destId="{CB275058-2E35-784B-A8EC-F51BFE88EC19}"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2C89D-5A17-D742-8104-78042EFF6B21}">
      <dsp:nvSpPr>
        <dsp:cNvPr id="0" name=""/>
        <dsp:cNvSpPr/>
      </dsp:nvSpPr>
      <dsp:spPr>
        <a:xfrm>
          <a:off x="0" y="1690"/>
          <a:ext cx="10253731" cy="440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Webhooks</a:t>
          </a:r>
        </a:p>
      </dsp:txBody>
      <dsp:txXfrm>
        <a:off x="21492" y="23182"/>
        <a:ext cx="10210747" cy="397274"/>
      </dsp:txXfrm>
    </dsp:sp>
    <dsp:sp modelId="{451F16AD-58E8-8743-A65C-3C9538FC4DA4}">
      <dsp:nvSpPr>
        <dsp:cNvPr id="0" name=""/>
        <dsp:cNvSpPr/>
      </dsp:nvSpPr>
      <dsp:spPr>
        <a:xfrm>
          <a:off x="0" y="441948"/>
          <a:ext cx="10253731" cy="45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55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Look for services that make HTTP requests when certain events happen. In most webhook features, the end user can choose their own endpoint and hostname. Try to send HTTP requests to internal services.</a:t>
          </a:r>
        </a:p>
      </dsp:txBody>
      <dsp:txXfrm>
        <a:off x="0" y="441948"/>
        <a:ext cx="10253731" cy="450952"/>
      </dsp:txXfrm>
    </dsp:sp>
    <dsp:sp modelId="{6E475DCC-24B9-D142-9AE3-D66B00D8FF1D}">
      <dsp:nvSpPr>
        <dsp:cNvPr id="0" name=""/>
        <dsp:cNvSpPr/>
      </dsp:nvSpPr>
      <dsp:spPr>
        <a:xfrm>
          <a:off x="0" y="892901"/>
          <a:ext cx="10253731" cy="440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PDF generators</a:t>
          </a:r>
        </a:p>
      </dsp:txBody>
      <dsp:txXfrm>
        <a:off x="21492" y="914393"/>
        <a:ext cx="10210747" cy="397274"/>
      </dsp:txXfrm>
    </dsp:sp>
    <dsp:sp modelId="{E8DD5CBB-3EDC-8146-BFE7-BF90D78E1244}">
      <dsp:nvSpPr>
        <dsp:cNvPr id="0" name=""/>
        <dsp:cNvSpPr/>
      </dsp:nvSpPr>
      <dsp:spPr>
        <a:xfrm>
          <a:off x="0" y="1333159"/>
          <a:ext cx="10253731" cy="245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55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Try injecting &lt;iframe&gt;, &lt;img&gt;, &lt;base&gt; or &lt;script&gt; elements or CSS url() functions pointing to internal services.</a:t>
          </a:r>
        </a:p>
      </dsp:txBody>
      <dsp:txXfrm>
        <a:off x="0" y="1333159"/>
        <a:ext cx="10253731" cy="245974"/>
      </dsp:txXfrm>
    </dsp:sp>
    <dsp:sp modelId="{169276B7-6BD5-0F4A-AF44-D2CBE5B1085A}">
      <dsp:nvSpPr>
        <dsp:cNvPr id="0" name=""/>
        <dsp:cNvSpPr/>
      </dsp:nvSpPr>
      <dsp:spPr>
        <a:xfrm>
          <a:off x="0" y="1579133"/>
          <a:ext cx="10253731" cy="440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Document parsers</a:t>
          </a:r>
        </a:p>
      </dsp:txBody>
      <dsp:txXfrm>
        <a:off x="21492" y="1600625"/>
        <a:ext cx="10210747" cy="397274"/>
      </dsp:txXfrm>
    </dsp:sp>
    <dsp:sp modelId="{10FCF975-65A7-C544-8096-6915F11EF07D}">
      <dsp:nvSpPr>
        <dsp:cNvPr id="0" name=""/>
        <dsp:cNvSpPr/>
      </dsp:nvSpPr>
      <dsp:spPr>
        <a:xfrm>
          <a:off x="0" y="2019391"/>
          <a:ext cx="10253731" cy="450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55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Try to discover how the document is parsed. In case it’s an XML document, use the PDF generator approach. For all other documents, see if there’s a way to reference external resources and let the server make requests to an internal service.</a:t>
          </a:r>
        </a:p>
      </dsp:txBody>
      <dsp:txXfrm>
        <a:off x="0" y="2019391"/>
        <a:ext cx="10253731" cy="450952"/>
      </dsp:txXfrm>
    </dsp:sp>
    <dsp:sp modelId="{A9250847-1EE7-904A-B906-266E2752E67B}">
      <dsp:nvSpPr>
        <dsp:cNvPr id="0" name=""/>
        <dsp:cNvSpPr/>
      </dsp:nvSpPr>
      <dsp:spPr>
        <a:xfrm>
          <a:off x="0" y="2470344"/>
          <a:ext cx="10253731" cy="440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Link expansion</a:t>
          </a:r>
        </a:p>
      </dsp:txBody>
      <dsp:txXfrm>
        <a:off x="21492" y="2491836"/>
        <a:ext cx="10210747" cy="397274"/>
      </dsp:txXfrm>
    </dsp:sp>
    <dsp:sp modelId="{6CF7D4BE-BE6C-C74A-A091-B21CF9110F67}">
      <dsp:nvSpPr>
        <dsp:cNvPr id="0" name=""/>
        <dsp:cNvSpPr/>
      </dsp:nvSpPr>
      <dsp:spPr>
        <a:xfrm>
          <a:off x="0" y="2910602"/>
          <a:ext cx="10253731" cy="245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55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a:t>Example: Twitter link expansion</a:t>
          </a:r>
        </a:p>
      </dsp:txBody>
      <dsp:txXfrm>
        <a:off x="0" y="2910602"/>
        <a:ext cx="10253731" cy="245974"/>
      </dsp:txXfrm>
    </dsp:sp>
    <dsp:sp modelId="{C9290E30-C907-F745-8685-8C21D2A94B1B}">
      <dsp:nvSpPr>
        <dsp:cNvPr id="0" name=""/>
        <dsp:cNvSpPr/>
      </dsp:nvSpPr>
      <dsp:spPr>
        <a:xfrm>
          <a:off x="0" y="3156576"/>
          <a:ext cx="10253731" cy="440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File uploads</a:t>
          </a:r>
        </a:p>
      </dsp:txBody>
      <dsp:txXfrm>
        <a:off x="21492" y="3178068"/>
        <a:ext cx="10210747" cy="397274"/>
      </dsp:txXfrm>
    </dsp:sp>
    <dsp:sp modelId="{CB275058-2E35-784B-A8EC-F51BFE88EC19}">
      <dsp:nvSpPr>
        <dsp:cNvPr id="0" name=""/>
        <dsp:cNvSpPr/>
      </dsp:nvSpPr>
      <dsp:spPr>
        <a:xfrm>
          <a:off x="0" y="3596835"/>
          <a:ext cx="10253731" cy="25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55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Instead of uploading a file, try sending a URL and see if it downloads the content of the URL.</a:t>
          </a:r>
        </a:p>
      </dsp:txBody>
      <dsp:txXfrm>
        <a:off x="0" y="3596835"/>
        <a:ext cx="10253731" cy="2510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 Id="rId5" Type="http://schemas.openxmlformats.org/officeDocument/2006/relationships/image" Target="../media/image16.emf"/><Relationship Id="rId4"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0.605"/>
    </inkml:context>
    <inkml:brush xml:id="br0">
      <inkml:brushProperty name="width" value="0.1" units="cm"/>
      <inkml:brushProperty name="height" value="0.1" units="cm"/>
    </inkml:brush>
  </inkml:definitions>
  <inkml:trace contextRef="#ctx0" brushRef="#br0">1 629 24575,'47'0'0,"31"-8"0,-5 1 0,16 0 0,-1-1-3095,-8-3 1,-1-1-1,8 0 3095,-10 3 0,6-1 0,4 0 0,2 1 0,1 0 0,-9 3 0,2-1 0,2 1 0,0 1 0,-1-1 0,-1 0 0,12-1 0,-2 0 0,0 0 0,1 0 0,2 0-484,-8 1 1,4 1 0,1-1 0,-1 1-1,-3-1 1,-6 0 483,14-3 0,-6 0 0,-3 0 0,-3-1 0,11-1 0,-5-1 0,-2-1 637,-6 0 1,-1-1-1,-8-1-637,6-8 0,-8-1 0,-10 8 0,-8-3 0,0-19 0,-50 27 3598,-4-1-3598,-4 6 6299,-1-1-6299,-7 7 375,-19 0-375,3 0 0,-27-7 0,9-1 0,-13-7 0,13 3 0,3 4 0,22 0 0,2 7 0,11-7 0,-4 8 0,3-4 0,-7 0 0,-3-1 0,1 0 0,-36-7 0,34 10 0,-45-12 0,29 12 0,-10-5 0,2 7 0,20 0 0,-6-4 0,5 3 0,4-4 0,3 5 0,10 0 0,-1 0 0,8 0 0,6-4 0,4 3 0,6-2 0,4 3 0,6 4 0,42 6 0,9 5 0,-14-5 0,-12-2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1.665"/>
    </inkml:context>
    <inkml:brush xml:id="br0">
      <inkml:brushProperty name="width" value="0.1" units="cm"/>
      <inkml:brushProperty name="height" value="0.1" units="cm"/>
    </inkml:brush>
  </inkml:definitions>
  <inkml:trace contextRef="#ctx0" brushRef="#br0">1064 0 24575,'-13'13'0,"-9"4"0,11-7 0,-34 23 0,19-15 0,-14 10 0,-10 5 0,-12 0 0,-4 2 0,-6 7 0,-2 1-708,-5-1 1,3-2 707,22-7 0,4 0 0,5-2 0,3-1 0,-25 14 0,10 6 0,21-26 0,21-5 0,3-3 0,4-11 1415,4 6-1415,-4-10 0,4 2 0,-1 1 0,-2 0 0,2 5 0,1-9 0,0 3 0,4-7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5.265"/>
    </inkml:context>
    <inkml:brush xml:id="br0">
      <inkml:brushProperty name="width" value="0.1" units="cm"/>
      <inkml:brushProperty name="height" value="0.1" units="cm"/>
    </inkml:brush>
  </inkml:definitions>
  <inkml:trace contextRef="#ctx0" brushRef="#br0">0 0 24575,'13'0'0,"-1"0"0,-4 0 0,0 0 0,0 4 0,4-3 0,-3 3 0,37 3 0,-26-1 0,34 7 0,-23-5 0,-4 1 0,17 4 0,-18-3 0,6-1 0,10 9 0,4-9 0,2 11 0,15-6 0,-5 7 0,27-3 0,-27 3 0,31-4 0,-23 5 0,-10-6 0,2 1 0,34 12 0,-35-11 0,-4-2 0,-4-7 0,8 7 0,-32-15 0,12 7 0,-11-2 0,26 12 0,-17-5 0,22 15 0,-11-8 0,7 4 0,4 1 0,26 11 0,-9-8 0,3 1 0,-26-6 0,1-1 0,19-1 0,-2-2 0,10 10 0,-23-19 0,-5-2 0,-13-2 0,19 0 0,-36-2 0,7-4 0,-13 4 0,29 5 0,20 13 0,-20-10 0,33 18 0,-60-23 0,24 11 0,-4 0 0,-3-6 0,21 15 0,-9-12 0,-6 3 0,14 2 0,-27-9 0,10 7 0,-8-8 0,22 12 0,-20-5 0,50 13 0,-57-13 0,25 0 0,-33-5 0,22 8 0,-20-13 0,15 9 0,-25-16 0,4 3 0,-3 2 0,6-1 0,4 4 0,6-2 0,-1 3 0,6 2 0,-12-3 0,9 5 0,-10-4 0,47 25 0,-6-17 0,-3 5 0,1 0 0,20 3 0,-25-9 0,-4-1 0,-4 1 0,0-9 0,-35-15 0,-12-5 0,-4-4 0,-12-10 0,5 8 0,-4-9 0,11 12 0,-1 3 0,0-9 0,1 11 0,-2-11 0,2 9 0,0 0 0,-4-2 0,6 5 0,-5 2 0,7 1 0,-4 2 0,-1-7 0,1 3 0,0-6 0,3 5 0,-2-1 0,2 2 0,1 1 0,-4 0 0,8 0 0,-8 3 0,7-2 0,-6 2 0,6-3 0,-6 0 0,6-1 0,-10-6 0,9 5 0,-9-6 0,10 8 0,-3 0 0,1 3 0,2-2 0,-6 2 0,6-3 0,-7 0 0,4-12 0,-5 9 0,5-8 0,-3 11 0,6-4 0,-3 3 0,0-3 0,3 4 0,-2 3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6.939"/>
    </inkml:context>
    <inkml:brush xml:id="br0">
      <inkml:brushProperty name="width" value="0.1" units="cm"/>
      <inkml:brushProperty name="height" value="0.1" units="cm"/>
    </inkml:brush>
  </inkml:definitions>
  <inkml:trace contextRef="#ctx0" brushRef="#br0">1049 1 24575,'-53'0'0,"0"0"0,-19 9 0,-2 2 0,10-7 0,-1 1-1787,-21 9 0,8 2 1787,14-2 473,8-6 0,1-1-473,-10 6 623,-4-3-623,37 1 0,8-6 0,4 4 1860,5-5-1860,2 4 145,0 0-145,1-3 0,4 2 0,0-2 0,-8 10 0,10-5 0,-9 2 0,10-5 0,1-10 0,0 6 0,4-7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13.701"/>
    </inkml:context>
    <inkml:brush xml:id="br0">
      <inkml:brushProperty name="width" value="0.1" units="cm"/>
      <inkml:brushProperty name="height" value="0.1" units="cm"/>
      <inkml:brushProperty name="color" value="#E71224"/>
    </inkml:brush>
  </inkml:definitions>
  <inkml:trace contextRef="#ctx0" brushRef="#br0">2218 4122 24575,'-5'-12'0,"-10"0"0,9-1 0,-13 1 0,-1 3 0,-4-1 0,-8-5 0,-23-7 0,1-14 0,8 14 0,-3-2 0,-24-27 0,16 17 0,-10-2 0,4 1 0,1-3 0,-4-2-1673,1 2 0,-12-3 0,1-1 1,10 5 1672,0-3 0,2 2 0,-5 2 0,-5-1 0,9 3 0,-18-18 0,2 0 0,3-1 0,8-1 0,2-4 0,8 1 0,36 19 0,-20-11 0,31 26 0,-1-14 0,-3-4 0,-5-33 0,6 12 0,3 8 0,-1-2 0,-3-23 0,2 10 0,0 1 0,-3-12 0,8 24 0,0 2 0,-4-8 0,-9-34 0,4 20 0,0 20 0,0 1 0,0-22 0,2 27 0,1 2 0,7-2 0,-9-19 6691,17 11-6691,-6-25 0,7 20 0,5-16 0,0 44 0,9-34 0,-3 32 0,7-12 0,0-3 0,0-2 0,16-16 0,-21 18 0,2 28 0,3-20 0,-2 13 0,-2 6 0,1-4 0,5 9 0,-3-11 0,5 11 0,-8-3 0,2 7 0,1-1 0,27-10 0,-14 11 0,49-22 0,-29 23 0,12-6 0,5-1 0,-18 12 0,22-13 0,-32 11 0,15-2 0,-27 4 0,16-7 0,-18 10 0,-6-6 0,-3 5 0,-7 2 0,2-1 0,-3 7 0,4 0 0,1 0 0,3 0 0,7 0 0,16 0 0,7 0 0,14 0 0,-2 0 0,22-8 0,-39 2 0,10-7 0,-46 5 0,-2 0 0,1-1 0,-3 1 0,6 0 0,-3 0 0,1-1 0,2 5 0,-2 0 0,-1 0 0,3 4 0,-6-8 0,6 4 0,2-1 0,11-6 0,-2 9 0,2-9 0,-8 10 0,-4-6 0,0 2 0,-4-3 0,3 4 0,-6-4 0,-11 3 0,-7 0 0,-27-6 0,-14 9-3392,-13-13 0,-5-2 3392,25 9 0,-2 1 0,-33-6 0,1-1 0,33 4 0,4 4 0,-40 4 0,18-11 0,29 11 0,25-2 0,5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16.094"/>
    </inkml:context>
    <inkml:brush xml:id="br0">
      <inkml:brushProperty name="width" value="0.1" units="cm"/>
      <inkml:brushProperty name="height" value="0.1" units="cm"/>
      <inkml:brushProperty name="color" value="#E71224"/>
    </inkml:brush>
  </inkml:definitions>
  <inkml:trace contextRef="#ctx0" brushRef="#br0">120 1 24575,'-4'17'0,"-4"-2"0,7-3 0,-2-3 0,-1 3 0,3 0 0,-7 7 0,7 6 0,-9 7 0,9-7 0,-3 4 0,0-11 0,3 5 0,-6 5 0,2-13 0,0 11 0,-2-17 0,6 7 0,-2-7 0,3 3 0,-4-4 0,3 0 0,-3 0 0,4 0 0,0 0 0,-3 0 0,2 0 0,-3 0 0,4 0 0,-4 1 0,3-1 0,-2 0 0,3 0 0,0 0 0,0 0 0,-4 7 0,3-1 0,-6 6 0,6-4 0,-3-3 0,4-1 0,0-4 0,0 0 0,0-4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40.698"/>
    </inkml:context>
    <inkml:brush xml:id="br0">
      <inkml:brushProperty name="width" value="0.1" units="cm"/>
      <inkml:brushProperty name="height" value="0.1" units="cm"/>
      <inkml:brushProperty name="color" value="#E71224"/>
    </inkml:brush>
  </inkml:definitions>
  <inkml:trace contextRef="#ctx0" brushRef="#br0">1 34 24575,'8'-5'0,"0"-2"0,0 6 0,-3-6 0,2 6 0,-3-7 0,4 7 0,1-2 0,-1 3 0,0 0 0,4 0 0,-3 0 0,2 0 0,-3 3 0,4-2 0,-3 3 0,14 0 0,-9 0 0,17 5 0,-13-4 0,11 4 0,8-1 0,47 19 0,7 1 0,-1 2 0,-23-12 0,-42-10 0,4-2 0,47 29 0,-8-8-418,-6-2 1,1 1 417,25 8 0,-40-16 0,1 0 0,1-2 0,-1 0 0,3-1 0,-1 1 0,27 9 0,-9-5 0,-17-1 0,0 1 0,21 7 0,-10-1 0,7 3 0,17 4 0,-1 2 0,-27-6 0,1 1-144,29 5 0,-3-2 144,-34-10 0,-7-2 0,29 10 0,-30-14 0,6 1 0,13 9 0,8 5 0,-4-3 0,3 1 0,0-1-564,-3-1 1,3 1-1,-5-2 564,-3 1 0,-6-3 0,23 3 0,-27-10 0,5 2 0,30 12 0,-1 0 0,-33-16 0,1 2 281,41 20 0,-6-1-281,-24-11 0,-2 6 0,1-1 0,6-2 0,-10-5 0,19 8 0,9 3 0,-3-1 0,-15-6 0,6 1 0,-1 0-556,-6-3 0,14 5 1,3 2-1,-6-3 0,-16-6 556,-7-4 0,-7-2 0,17 7 0,2-1 739,-14-5 0,2-1-739,34 8 0,-1-2 0,3 0 0,-24-7 0,-12-4 0,-38-13 430,-11 0-430,0 0 3123,0 0-3123,-4-4 0,-4-1 0,-1-3 0,-6-4 0,-9-12 0,5 5 0,-8-8 0,7 14 0,-1-3 0,1 4 0,-11-12 0,8 9 0,-19-17 0,19 17 0,-8-7 0,15 10 0,0 0 0,0 6 0,3-5 0,-2 7 0,6-5 0,-6 5 0,2-7 0,-3 5 0,3-6 0,-2 8 0,6-4 0,-6 8 0,6-8 0,-7 7 0,7-6 0,-6 2 0,6-3 0,-6 0 0,2 0 0,1-1 0,-4 1 0,4 0 0,-1 0 0,2-1 0,-1 1 0,-1 0 0,1 0 0,-4-1 0,4 1 0,-4-4 0,-4-1 0,3 1 0,0 3 0,6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42.380"/>
    </inkml:context>
    <inkml:brush xml:id="br0">
      <inkml:brushProperty name="width" value="0.1" units="cm"/>
      <inkml:brushProperty name="height" value="0.1" units="cm"/>
      <inkml:brushProperty name="color" value="#E71224"/>
    </inkml:brush>
  </inkml:definitions>
  <inkml:trace contextRef="#ctx0" brushRef="#br0">1186 9 24575,'-12'-5'0,"-1"1"0,-24 4 0,-3 7 0,-32 2 0,17-2 0,-1 1 0,3 0 0,-1 1-392,-9 0 0,0-2 392,7-2 0,3 0 0,-23 9 0,-7-12 0,11 11 0,22-11 0,-14 9 0,41-10 0,-6 7 0,19-7 784,-9 10-784,5-6 0,-2 3 0,4-1 0,4-6 0,0 3 0,-1-4 0,1 0 0,3 3 0,-2-2 0,3 7 0,-5-8 0,1 4 0,0 0 0,0-3 0,3 2 0,1-3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0.605"/>
    </inkml:context>
    <inkml:brush xml:id="br0">
      <inkml:brushProperty name="width" value="0.1" units="cm"/>
      <inkml:brushProperty name="height" value="0.1" units="cm"/>
    </inkml:brush>
  </inkml:definitions>
  <inkml:trace contextRef="#ctx0" brushRef="#br0">1 629 24575,'47'0'0,"31"-8"0,-5 1 0,16 0 0,-1-1-3095,-8-3 1,-1-1-1,8 0 3095,-10 3 0,6-1 0,4 0 0,2 1 0,1 0 0,-9 3 0,2-1 0,2 1 0,0 1 0,-1-1 0,-1 0 0,12-1 0,-2 0 0,0 0 0,1 0 0,2 0-484,-8 1 1,4 1 0,1-1 0,-1 1-1,-3-1 1,-6 0 483,14-3 0,-6 0 0,-3 0 0,-3-1 0,11-1 0,-5-1 0,-2-1 637,-6 0 1,-1-1-1,-8-1-637,6-8 0,-8-1 0,-10 8 0,-8-3 0,0-19 0,-50 27 3598,-4-1-3598,-4 6 6299,-1-1-6299,-7 7 375,-19 0-375,3 0 0,-27-7 0,9-1 0,-13-7 0,13 3 0,3 4 0,22 0 0,2 7 0,11-7 0,-4 8 0,3-4 0,-7 0 0,-3-1 0,1 0 0,-36-7 0,34 10 0,-45-12 0,29 12 0,-10-5 0,2 7 0,20 0 0,-6-4 0,5 3 0,4-4 0,3 5 0,10 0 0,-1 0 0,8 0 0,6-4 0,4 3 0,6-2 0,4 3 0,6 4 0,42 6 0,9 5 0,-14-5 0,-12-2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1.665"/>
    </inkml:context>
    <inkml:brush xml:id="br0">
      <inkml:brushProperty name="width" value="0.1" units="cm"/>
      <inkml:brushProperty name="height" value="0.1" units="cm"/>
    </inkml:brush>
  </inkml:definitions>
  <inkml:trace contextRef="#ctx0" brushRef="#br0">1064 0 24575,'-13'13'0,"-9"4"0,11-7 0,-34 23 0,19-15 0,-14 10 0,-10 5 0,-12 0 0,-4 2 0,-6 7 0,-2 1-708,-5-1 1,3-2 707,22-7 0,4 0 0,5-2 0,3-1 0,-25 14 0,10 6 0,21-26 0,21-5 0,3-3 0,4-11 1415,4 6-1415,-4-10 0,4 2 0,-1 1 0,-2 0 0,2 5 0,1-9 0,0 3 0,4-7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5.265"/>
    </inkml:context>
    <inkml:brush xml:id="br0">
      <inkml:brushProperty name="width" value="0.1" units="cm"/>
      <inkml:brushProperty name="height" value="0.1" units="cm"/>
    </inkml:brush>
  </inkml:definitions>
  <inkml:trace contextRef="#ctx0" brushRef="#br0">0 0 24575,'13'0'0,"-1"0"0,-4 0 0,0 0 0,0 4 0,4-3 0,-3 3 0,37 3 0,-26-1 0,34 7 0,-23-5 0,-4 1 0,17 4 0,-18-3 0,6-1 0,10 9 0,4-9 0,2 11 0,15-6 0,-5 7 0,27-3 0,-27 3 0,31-4 0,-23 5 0,-10-6 0,2 1 0,34 12 0,-35-11 0,-4-2 0,-4-7 0,8 7 0,-32-15 0,12 7 0,-11-2 0,26 12 0,-17-5 0,22 15 0,-11-8 0,7 4 0,4 1 0,26 11 0,-9-8 0,3 1 0,-26-6 0,1-1 0,19-1 0,-2-2 0,10 10 0,-23-19 0,-5-2 0,-13-2 0,19 0 0,-36-2 0,7-4 0,-13 4 0,29 5 0,20 13 0,-20-10 0,33 18 0,-60-23 0,24 11 0,-4 0 0,-3-6 0,21 15 0,-9-12 0,-6 3 0,14 2 0,-27-9 0,10 7 0,-8-8 0,22 12 0,-20-5 0,50 13 0,-57-13 0,25 0 0,-33-5 0,22 8 0,-20-13 0,15 9 0,-25-16 0,4 3 0,-3 2 0,6-1 0,4 4 0,6-2 0,-1 3 0,6 2 0,-12-3 0,9 5 0,-10-4 0,47 25 0,-6-17 0,-3 5 0,1 0 0,20 3 0,-25-9 0,-4-1 0,-4 1 0,0-9 0,-35-15 0,-12-5 0,-4-4 0,-12-10 0,5 8 0,-4-9 0,11 12 0,-1 3 0,0-9 0,1 11 0,-2-11 0,2 9 0,0 0 0,-4-2 0,6 5 0,-5 2 0,7 1 0,-4 2 0,-1-7 0,1 3 0,0-6 0,3 5 0,-2-1 0,2 2 0,1 1 0,-4 0 0,8 0 0,-8 3 0,7-2 0,-6 2 0,6-3 0,-6 0 0,6-1 0,-10-6 0,9 5 0,-9-6 0,10 8 0,-3 0 0,1 3 0,2-2 0,-6 2 0,6-3 0,-7 0 0,4-12 0,-5 9 0,5-8 0,-3 11 0,6-4 0,-3 3 0,0-3 0,3 4 0,-2 3 0,3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1.665"/>
    </inkml:context>
    <inkml:brush xml:id="br0">
      <inkml:brushProperty name="width" value="0.1" units="cm"/>
      <inkml:brushProperty name="height" value="0.1" units="cm"/>
    </inkml:brush>
  </inkml:definitions>
  <inkml:trace contextRef="#ctx0" brushRef="#br0">1064 0 24575,'-13'13'0,"-9"4"0,11-7 0,-34 23 0,19-15 0,-14 10 0,-10 5 0,-12 0 0,-4 2 0,-6 7 0,-2 1-708,-5-1 1,3-2 707,22-7 0,4 0 0,5-2 0,3-1 0,-25 14 0,10 6 0,21-26 0,21-5 0,3-3 0,4-11 1415,4 6-1415,-4-10 0,4 2 0,-1 1 0,-2 0 0,2 5 0,1-9 0,0 3 0,4-7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6.939"/>
    </inkml:context>
    <inkml:brush xml:id="br0">
      <inkml:brushProperty name="width" value="0.1" units="cm"/>
      <inkml:brushProperty name="height" value="0.1" units="cm"/>
    </inkml:brush>
  </inkml:definitions>
  <inkml:trace contextRef="#ctx0" brushRef="#br0">1049 1 24575,'-53'0'0,"0"0"0,-19 9 0,-2 2 0,10-7 0,-1 1-1787,-21 9 0,8 2 1787,14-2 473,8-6 0,1-1-473,-10 6 623,-4-3-623,37 1 0,8-6 0,4 4 1860,5-5-1860,2 4 145,0 0-145,1-3 0,4 2 0,0-2 0,-8 10 0,10-5 0,-9 2 0,10-5 0,1-10 0,0 6 0,4-7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13.701"/>
    </inkml:context>
    <inkml:brush xml:id="br0">
      <inkml:brushProperty name="width" value="0.1" units="cm"/>
      <inkml:brushProperty name="height" value="0.1" units="cm"/>
      <inkml:brushProperty name="color" value="#E71224"/>
    </inkml:brush>
  </inkml:definitions>
  <inkml:trace contextRef="#ctx0" brushRef="#br0">2218 4122 24575,'-5'-12'0,"-10"0"0,9-1 0,-13 1 0,-1 3 0,-4-1 0,-8-5 0,-23-7 0,1-14 0,8 14 0,-3-2 0,-24-27 0,16 17 0,-10-2 0,4 1 0,1-3 0,-4-2-1673,1 2 0,-12-3 0,1-1 1,10 5 1672,0-3 0,2 2 0,-5 2 0,-5-1 0,9 3 0,-18-18 0,2 0 0,3-1 0,8-1 0,2-4 0,8 1 0,36 19 0,-20-11 0,31 26 0,-1-14 0,-3-4 0,-5-33 0,6 12 0,3 8 0,-1-2 0,-3-23 0,2 10 0,0 1 0,-3-12 0,8 24 0,0 2 0,-4-8 0,-9-34 0,4 20 0,0 20 0,0 1 0,0-22 0,2 27 0,1 2 0,7-2 0,-9-19 6691,17 11-6691,-6-25 0,7 20 0,5-16 0,0 44 0,9-34 0,-3 32 0,7-12 0,0-3 0,0-2 0,16-16 0,-21 18 0,2 28 0,3-20 0,-2 13 0,-2 6 0,1-4 0,5 9 0,-3-11 0,5 11 0,-8-3 0,2 7 0,1-1 0,27-10 0,-14 11 0,49-22 0,-29 23 0,12-6 0,5-1 0,-18 12 0,22-13 0,-32 11 0,15-2 0,-27 4 0,16-7 0,-18 10 0,-6-6 0,-3 5 0,-7 2 0,2-1 0,-3 7 0,4 0 0,1 0 0,3 0 0,7 0 0,16 0 0,7 0 0,14 0 0,-2 0 0,22-8 0,-39 2 0,10-7 0,-46 5 0,-2 0 0,1-1 0,-3 1 0,6 0 0,-3 0 0,1-1 0,2 5 0,-2 0 0,-1 0 0,3 4 0,-6-8 0,6 4 0,2-1 0,11-6 0,-2 9 0,2-9 0,-8 10 0,-4-6 0,0 2 0,-4-3 0,3 4 0,-6-4 0,-11 3 0,-7 0 0,-27-6 0,-14 9-3392,-13-13 0,-5-2 3392,25 9 0,-2 1 0,-33-6 0,1-1 0,33 4 0,4 4 0,-40 4 0,18-11 0,29 11 0,25-2 0,5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16.094"/>
    </inkml:context>
    <inkml:brush xml:id="br0">
      <inkml:brushProperty name="width" value="0.1" units="cm"/>
      <inkml:brushProperty name="height" value="0.1" units="cm"/>
      <inkml:brushProperty name="color" value="#E71224"/>
    </inkml:brush>
  </inkml:definitions>
  <inkml:trace contextRef="#ctx0" brushRef="#br0">120 1 24575,'-4'17'0,"-4"-2"0,7-3 0,-2-3 0,-1 3 0,3 0 0,-7 7 0,7 6 0,-9 7 0,9-7 0,-3 4 0,0-11 0,3 5 0,-6 5 0,2-13 0,0 11 0,-2-17 0,6 7 0,-2-7 0,3 3 0,-4-4 0,3 0 0,-3 0 0,4 0 0,0 0 0,-3 0 0,2 0 0,-3 0 0,4 0 0,-4 1 0,3-1 0,-2 0 0,3 0 0,0 0 0,0 0 0,-4 7 0,3-1 0,-6 6 0,6-4 0,-3-3 0,4-1 0,0-4 0,0 0 0,0-4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40.698"/>
    </inkml:context>
    <inkml:brush xml:id="br0">
      <inkml:brushProperty name="width" value="0.1" units="cm"/>
      <inkml:brushProperty name="height" value="0.1" units="cm"/>
      <inkml:brushProperty name="color" value="#E71224"/>
    </inkml:brush>
  </inkml:definitions>
  <inkml:trace contextRef="#ctx0" brushRef="#br0">1 20 24575,'5'-3'0,"-1"-1"0,1 3 0,-2-3 0,1 4 0,-2-5 0,2 5 0,2-2 0,-2 2 0,1 0 0,2 0 0,-2 0 0,1 0 0,-1 2 0,2-2 0,-2 3 0,8-1 0,-5 0 0,10 3 0,-8-2 0,7 2 0,4 0 0,27 10 0,4 1 0,-1 2 0,-12-8 0,-25-6 0,3 0 0,26 16 0,-4-5-418,-3 0 1,0 0 417,14 4 0,-22-9 0,0 1 0,0-2 0,0 0 0,2 0 0,-1 0 0,16 5 0,-6-3 0,-9 0 0,0 1 0,12 3 0,-6 0 0,4 2 0,10 2 0,-1 1 0,-15-4 0,0 1-144,17 4 0,-2-3 144,-19-4 0,-4-2 0,16 5 0,-17-7 0,4 0 0,7 6 0,5 2 0,-3-1 0,2 0 0,0 0-564,-1-1 1,1 0-1,-3 0 564,-2 0 0,-3-2 0,14 2 0,-17-6 0,4 2 0,17 6 0,-1 0 0,-19-8 0,1 0 281,24 12 0,-4-1-281,-14-6 0,-1 3 0,1 0 0,3-2 0,-6-2 0,11 4 0,6 2 0,-3 0 0,-8-4 0,4 1 0,-1-1-556,-4-1 0,9 3 1,1 1-1,-3-2 0,-9-3 556,-5-3 0,-3-1 0,9 5 0,2-2 739,-9-2 0,2 0-739,19 3 0,-1 0 0,3 0 0,-15-4 0,-6-3 0,-22-7 430,-7 0-430,1 0 3123,-1 0-3123,-1-2 0,-3-1 0,-1-2 0,-3-1 0,-5-8 0,3 3 0,-5-5 0,4 9 0,-1-2 0,2 2 0,-8-7 0,6 6 0,-12-11 0,12 11 0,-5-5 0,8 6 0,0 0 0,1 4 0,1-3 0,-1 3 0,3-2 0,-3 3 0,2-4 0,-3 2 0,2-3 0,-1 5 0,4-3 0,-4 5 0,3-4 0,-4 3 0,5-3 0,-4 1 0,3-1 0,-3-1 0,1 1 0,1-1 0,-2 0 0,1 0 0,0 1 0,2-1 0,-2 0 0,0 1 0,1-1 0,-2 0 0,1 0 0,-1-2 0,-3 0 0,2 0 0,0 2 0,3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0:42.380"/>
    </inkml:context>
    <inkml:brush xml:id="br0">
      <inkml:brushProperty name="width" value="0.1" units="cm"/>
      <inkml:brushProperty name="height" value="0.1" units="cm"/>
      <inkml:brushProperty name="color" value="#E71224"/>
    </inkml:brush>
  </inkml:definitions>
  <inkml:trace contextRef="#ctx0" brushRef="#br0">679 5 24575,'-7'-3'0,"0"1"0,-14 2 0,-2 4 0,-19 1 0,11-1 0,-1 1 0,1-1 0,1 1-392,-6 1 0,-1-2 392,5-1 0,2-1 0,-13 6 0,-5-6 0,7 5 0,12-6 0,-7 5 0,22-5 0,-2 4 0,10-5 784,-5 6-784,3-3 0,-1 2 0,2-1 0,3-4 0,-1 3 0,0-3 0,0 0 0,2 1 0,-1 0 0,2 4 0,-3-5 0,0 2 0,1 0 0,-1-1 0,2 0 0,1-1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5.448"/>
    </inkml:context>
    <inkml:brush xml:id="br0">
      <inkml:brushProperty name="width" value="0.1" units="cm"/>
      <inkml:brushProperty name="height" value="0.1" units="cm"/>
    </inkml:brush>
  </inkml:definitions>
  <inkml:trace contextRef="#ctx0" brushRef="#br0">12399 8071 24575,'-13'-8'0,"-3"-1"0,7-4 0,-3-2 0,8 2 0,-4-3 0,7-1 0,-7-6 0,-2-2 0,-4-18 0,-10-3 0,-1-25 0,-8-14 0,13 29 0,-1-2 0,0 7 0,-3-1-485,-13-23 0,-1 0 485,8 20 0,0 3-750,-7-8 1,-3 0 749,-2-1 0,-4-2 0,2 5 0,-5-3 0,2 1 0,-17-17 0,0 1-626,15 17 0,0-2 0,2 6 626,-2 0 0,2 5 0,4 3 0,0-1 0,-6-6 0,-1-3 0,-6-4 0,1 0 0,9 7 0,0 0 0,-13-7 0,-1 0 0,14 7 0,1 0 0,-11-3 0,1 1 0,5-2 0,0-2 0,-12-8 0,0 0 0,16 17 0,0-1 0,-6-6 0,-4-6 0,6 8 0,9 14 0,1 0 0,-15-18 0,-6-9 0,5 7 0,10 13 0,-3 0 0,-14-18 0,-10-9 0,5 5 0,-2 0 0,1 2 0,5 5 0,-4-4 0,5 5 0,-2-2 0,2 2 0,7 13 0,-3 0 0,5 2 0,0-5 0,-3-1-700,-1 9 1,-9-4 0,-2 0-1,10 3 700,-3-11 0,-2-1-713,-3 7 1,-11-4 0,-2-1-1,5 3 713,1-2 0,5 1 0,-5 0 0,5 6 0,-3-1 0,-2 1 0,3 1 0,-12-9 0,2 2 0,2 2-403,9 7 1,1 1-1,-2 1 403,-5-2 0,-2 0 0,0 1-166,1 2 0,1 0 0,-6-2 166,0 1 0,-5-2 0,-1 0 0,5 2 0,-5-2 0,5 1 0,-2 0-282,11 7 1,-2-1 0,1 1 0,4 1 281,-3-4 0,3 3 0,2 2 0,-18-6 0,-1 2 342,14 4 0,-4-3 1,4 6-343,-10 1 0,4 3 557,6-3 1,0-1-558,-2 3 0,1 2 0,16 7 0,2 0 0,-8-5 0,-3-1 0,-14-4 0,3 1 0,29 10 0,-3 0 0,-23-12 0,-11-4 0,6 3 0,4 7 0,-1 0 0,-5-5 0,-8-2 0,12 5 0,21 11 0,0 2 0,-17-2 0,-11-1 0,8-1 0,7-3 0,-1 0 0,-12 2 0,-9 0 0,6-1-170,2-7 0,4 3 170,-3 7 0,1 1 0,0-5 0,-1 3 1146,-6 10 1,1 2-1147,9-9 0,3 2 541,13 12 1,0 0-542,-14-7 0,1-2 0,17 4 0,-1 0 0,-22-4 0,-1-1 0,20 5 0,1 1 0,-4 0 0,0 1 0,9-1 0,1 1 0,-7 3 0,1 0 0,6-4 0,1 1 435,0 3 1,3 2-436,-23-1 3043,-6 0-3043,35 0 1958,-8 0-1958,31 0 1455,-10 0-1455,25 0 321,-3 0-321,4 0 0,3 3 0,-2 2 0,2 3 0,-10 4 0,1-7 0,-6 6 0,3-7 0,-32 18 0,18-9 0,-26 10 0,36-13 0,2-1 0,11-5 0,0 3 0,0-2 0,-1-1 0,1 0 0,0-4 0,3 4 0,-2-4 0,2 4 0,-7 0 0,3-3 0,-3 6 0,4-3 0,3-13 0,9 2 0,7-23 0,8 5 0,18-18 0,4-6 0,8-14-213,0 2 1,-3 2 212,-10 16 0,11-26 0,-4 27 0,5-9 0,0 9 0,-19 19 0,-6 8 0,-11 3 0,4 4 0,-7 0 0,-1-1 425,-1 1-425,-2 4 0,-1 0 0,0 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7.010"/>
    </inkml:context>
    <inkml:brush xml:id="br0">
      <inkml:brushProperty name="width" value="0.1" units="cm"/>
      <inkml:brushProperty name="height" value="0.1" units="cm"/>
    </inkml:brush>
  </inkml:definitions>
  <inkml:trace contextRef="#ctx0" brushRef="#br0">10 9 17317,'-8'-8'0,"7"7"3233,21 21-3233,15 11 0,6 5 0,29 32 0,-30-33 0,2 2 0,11 11 0,-5-2 0,-4-4 622,-2-5 1,-3-1-623,-10-7 658,-17-13-658,0 0 2122,-4-3-2122,0-1 0,-3-4 0,2 0 0,-6 0 0,6 0 0,-2 0 0,-1-3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6:01.082"/>
    </inkml:context>
    <inkml:brush xml:id="br0">
      <inkml:brushProperty name="width" value="0.1" units="cm"/>
      <inkml:brushProperty name="height" value="0.1" units="cm"/>
    </inkml:brush>
  </inkml:definitions>
  <inkml:trace contextRef="#ctx0" brushRef="#br0">10784 1908 24575,'-28'0'0,"-24"0"0,-22 0 0,-14 0 0,34 0 0,-1 0 0,5-5 0,0 1-954,-11 4 1,-2-2 953,-12-6 0,-2-2 0,5 4 0,-1 1 0,-10-1 0,2 0 0,22-3 0,3 2 0,-12 6 0,2 0 0,-25-14 0,25 13 0,-2 2 0,5-8 0,-1-1 0,-18 3 0,-3 0-837,7-5 1,-1 1 836,13 5 0,-3 2 0,3-1 0,-14 0 0,0-1 0,-15 1 0,-1-1 0,6-1 0,1 0 0,6 1 0,-4-2 0,2 1 0,-8-1 0,6 2 0,-7 3 0,0 1 0,10-4 0,-5-3 0,9 3 0,7 4 0,4-1 0,-19-7 0,3-1 0,25 9 0,-1 0 0,-7-7 0,-6-4 0,6 2 0,11 4 0,-1 0 0,-18-7 0,-10-2 0,6 0 0,1-1 0,3 0 0,9 4 0,-3 1 0,1 0 0,1 0 0,0 1 0,3 0 0,-8-5 0,-2 1 0,-3 2 0,-7 1 0,-1-1 0,1-5 0,0-1 0,-1 1 0,-4 4 0,-2 2 0,1-2-1310,4-3 0,0-1 1,2 1 1309,7 4 0,2 1 0,3-1 0,-17-9 0,4 0 0,-4 4 0,1 1 0,14 1 0,1 0 0,-1 0 0,-1 0 0,0 0 0,-6-2-729,-6-1 0,-9-2 0,6 2 729,0 0 0,4 1 0,20 3 0,-2 0 0,4 3 9,-14 1 1,6 0-10,24-2 0,1-1 0,-14 3 0,-4 0 0,-8-9 0,6 0 863,-3 1-863,7-4 0,-2-1 0,-22 2 0,38 1 0,0-2 0,-6 3 0,3 1 0,-24-17 0,24 13 0,0 0 0,-23-11 1682,27 15 0,1 1-1682,-13-12 0,-31-5 0,28-2 1164,17 17 0,-3 1-1164,2-4 0,-1 1 0,-7-3 0,-1 2 0,6 2 0,-1 1 0,-8-4 0,-1-1 0,4 0 0,2 2 0,3 6 0,1 1 0,-12-4 0,4 2 0,-5 2 0,-15-1 0,45 1 0,-22-1 1287,29 2-1287,-9 6 798,27 1-798,2 2 220,11 1-220,4 15 817,1 0-817,2 12 0,-6 0 0,2-5 0,-6 24 0,6-21 0,1 13 0,-2-17 0,5-1 0,-7 1 0,4-1 0,0 0 0,0 1 0,1-1 0,-1 0 0,-4-3 0,0-1 0,-4-4 0,3-4 0,-2 4 0,3-4 0,-1 4 0,2 4 0,7 1 0,-3-1 0,3 7 0,-8-9 0,3 2 0,-6-5 0,3-2 0,-4 3 0,3 7 0,2-5 0,-1 9 0,4-13 0,-4 1 0,1-4 0,-2 2 0,1-1 0,-3 4 0,10 0 0,0 11 0,3 6 0,0-1 0,-5-4 0,-1-9 0,-3-10 0,-2-2 0,-3-7 0,0 0 0,0-1 0,-4 1 0,4 4 0,-4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6:02.388"/>
    </inkml:context>
    <inkml:brush xml:id="br0">
      <inkml:brushProperty name="width" value="0.1" units="cm"/>
      <inkml:brushProperty name="height" value="0.1" units="cm"/>
    </inkml:brush>
  </inkml:definitions>
  <inkml:trace contextRef="#ctx0" brushRef="#br0">0 324 24575,'8'-4'0,"-3"-3"0,2 2 0,-2 0 0,3 2 0,0-1 0,0-1 0,0-3 0,0 0 0,0 3 0,4-2 0,7-3 0,-1 0 0,24-13 0,-15 7 0,28-13 0,-8 4 0,-1 4 0,-3-2 0,-12 11 0,-6-2 0,4-1 0,-11 2 0,5-2 0,-7 6 0,-6 2 0,0 6 0,-1-2 0,10 3 0,23-4 0,-17-1 0,11 1 0,-32 0 0,0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6:58.775"/>
    </inkml:context>
    <inkml:brush xml:id="br0">
      <inkml:brushProperty name="width" value="0.1" units="cm"/>
      <inkml:brushProperty name="height" value="0.1" units="cm"/>
    </inkml:brush>
  </inkml:definitions>
  <inkml:trace contextRef="#ctx0" brushRef="#br0">90 1 24575,'8'12'0,"0"-3"0,-3 6 0,2-6 0,-6 7 0,6-7 0,-2 6 0,-1-2 0,3 3 0,-6 0 0,6-3 0,-6 3 0,3-4 0,0 1 0,0 10 0,1-9 0,-2 16 0,-3-5 0,0-1 0,0 6 0,4-12 0,-3 11 0,2-11 0,-3 5 0,5 0 0,-4-5 0,4 12 0,1 6 0,-4-1 0,9 8 0,-10 0 0,3-9 0,0 3 0,-3-8 0,3-4 0,-4-1 0,0-4 0,0 2 0,0-8 0,0 27 0,0-13 0,0 27 0,0-21 0,-5 16 0,0 4 0,3 16 0,-7-9 0,1-1 0,6-5 0,-5 22 0,7-10 0,0 21 0,0-3 0,0-15 0,0 0 0,0 3 0,0 12 0,7 0 0,-5-24 0,5 7 0,-7-34 0,0 21 0,0-21 0,0 21 0,0-21 0,0 9 0,0 1 0,0 4 0,0-8 0,0 3 0,0-18 0,0-1 0,0-1 0,0-7 0,4-3 0,-3-1 0,3-4 0,-1-3 0,-2-6 0,3-7 0,-4-11 0,0-6 0,-5-6 0,-6-20 0,-10 5 0,-3-4 0,-11-42 0,9 42 0,2 2 0,1-9 0,9 32 0,5 6 0,0 7 0,5 4 0,-4 3 0,7-2 0,-2 6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9.246"/>
    </inkml:context>
    <inkml:brush xml:id="br0">
      <inkml:brushProperty name="width" value="0.1" units="cm"/>
      <inkml:brushProperty name="height" value="0.1" units="cm"/>
    </inkml:brush>
  </inkml:definitions>
  <inkml:trace contextRef="#ctx0" brushRef="#br0">1 1 24575,'8'4'0,"-4"4"0,3-8 0,-2 4 0,3-4 0,0 0 0,0 0 0,0 4 0,4-3 0,7 2 0,-1-3 0,2 0 0,-9 0 0,1 0 0,1 0 0,7 0 0,-7 0 0,6 0 0,1 0 0,19 0 0,-11 0 0,9 0 0,-24 4 0,3-3 0,-7 2 0,21 1 0,-14-3 0,29 6 0,-19-2 0,6 0 0,58 9 0,-1 2 0,-22-6 0,6 1 0,21 10 0,-1 0-249,-28-10 0,-2 1 249,20 9 0,-4 0 0,6-2 0,-29-4 0,-2-1 0,2-5 0,27 8 0,-59-13 0,19 11 0,-2-2 0,44 17 0,4-10-44,-33-1 1,2 0 43,2-8 0,4-1 0,23 8 0,3 0 0,-17-7 0,5 0 0,-7 1 0,9 3 0,0-1 0,-10-1 0,9 0 0,-3 0-556,3 1 1,4 2-1,-9-1 556,-16-1 0,-4-1 0,8-3 0,0 1 0,-8 6 0,7 1 0,6-5 0,12-1 0,2-1 0,-10 0 0,7 6 0,-1 0-1894,15-2 1,9 1 0,-8-3 1893,-7-2 0,-12-2 0,14 2 0,-10-2 0,8 1 0,10-1 0,-1 1 0,-20 0 0,2 1-147,-8-1 0,4 1 0,-3 3 147,11 10 0,-5 3 0,-14-6 0,0 1 0,13 7 0,2 0 0,3-5 0,-8-5 5997,-10 2-5997,20-3 0,-75-19 0,-6-7 2376,10 8-2376,5-4 0,8 8 0,-3 1 0,32 8 0,-2 8 0,34-2 0,-28-3 0,-3-1 0,3-4 0,15 3 0,-63-14 0,-4-4 0,-6-1 0,-4-3 0,-2 3 0,-9-17 0,1 11 0,-8-17 0,10 15 0,-3-2 0,7 6 0,-10-11 0,5 7 0,-2-4 0,0 2 0,0-2 0,-2 3 0,-9-12 0,8 15 0,-12-16 0,16 13 0,-4-2 0,11 8 0,-4 0 0,3 4 0,-3-4 0,-12-17 0,-10 10 0,-44-38 0,25 34 0,-16-19 0,45 25 0,1 3 0,10-6 0,-3 7 0,11-3 0,-3 8 0,8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7:00.247"/>
    </inkml:context>
    <inkml:brush xml:id="br0">
      <inkml:brushProperty name="width" value="0.1" units="cm"/>
      <inkml:brushProperty name="height" value="0.1" units="cm"/>
    </inkml:brush>
  </inkml:definitions>
  <inkml:trace contextRef="#ctx0" brushRef="#br0">1 378 24575,'4'-8'0,"3"-8"0,-1-4 0,3-9 0,-3-2 0,3 0 0,-3-1 0,3 8 0,1-6 0,-5 12 0,3-5 0,-7 10 0,6-3 0,-2 4 0,-1-1 0,4 4 0,-8 2 0,4 3 0,0-5 0,-3 1 0,2 0 0,-3 0 0,0 3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7:03.605"/>
    </inkml:context>
    <inkml:brush xml:id="br0">
      <inkml:brushProperty name="width" value="0.1" units="cm"/>
      <inkml:brushProperty name="height" value="0.1" units="cm"/>
    </inkml:brush>
  </inkml:definitions>
  <inkml:trace contextRef="#ctx0" brushRef="#br0">17 1 24575,'-9'0'0,"1"0"0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5.448"/>
    </inkml:context>
    <inkml:brush xml:id="br0">
      <inkml:brushProperty name="width" value="0.1" units="cm"/>
      <inkml:brushProperty name="height" value="0.1" units="cm"/>
    </inkml:brush>
  </inkml:definitions>
  <inkml:trace contextRef="#ctx0" brushRef="#br0">12399 8071 24575,'-13'-8'0,"-3"-1"0,7-4 0,-3-2 0,8 2 0,-4-3 0,7-1 0,-7-6 0,-2-2 0,-4-18 0,-10-3 0,-1-25 0,-8-14 0,13 29 0,-1-2 0,0 7 0,-3-1-485,-13-23 0,-1 0 485,8 20 0,0 3-750,-7-8 1,-3 0 749,-2-1 0,-4-2 0,2 5 0,-5-3 0,2 1 0,-17-17 0,0 1-626,15 17 0,0-2 0,2 6 626,-2 0 0,2 5 0,4 3 0,0-1 0,-6-6 0,-1-3 0,-6-4 0,1 0 0,9 7 0,0 0 0,-13-7 0,-1 0 0,14 7 0,1 0 0,-11-3 0,1 1 0,5-2 0,0-2 0,-12-8 0,0 0 0,16 17 0,0-1 0,-6-6 0,-4-6 0,6 8 0,9 14 0,1 0 0,-15-18 0,-6-9 0,5 7 0,10 13 0,-3 0 0,-14-18 0,-10-9 0,5 5 0,-2 0 0,1 2 0,5 5 0,-4-4 0,5 5 0,-2-2 0,2 2 0,7 13 0,-3 0 0,5 2 0,0-5 0,-3-1-700,-1 9 1,-9-4 0,-2 0-1,10 3 700,-3-11 0,-2-1-713,-3 7 1,-11-4 0,-2-1-1,5 3 713,1-2 0,5 1 0,-5 0 0,5 6 0,-3-1 0,-2 1 0,3 1 0,-12-9 0,2 2 0,2 2-403,9 7 1,1 1-1,-2 1 403,-5-2 0,-2 0 0,0 1-166,1 2 0,1 0 0,-6-2 166,0 1 0,-5-2 0,-1 0 0,5 2 0,-5-2 0,5 1 0,-2 0-282,11 7 1,-2-1 0,1 1 0,4 1 281,-3-4 0,3 3 0,2 2 0,-18-6 0,-1 2 342,14 4 0,-4-3 1,4 6-343,-10 1 0,4 3 557,6-3 1,0-1-558,-2 3 0,1 2 0,16 7 0,2 0 0,-8-5 0,-3-1 0,-14-4 0,3 1 0,29 10 0,-3 0 0,-23-12 0,-11-4 0,6 3 0,4 7 0,-1 0 0,-5-5 0,-8-2 0,12 5 0,21 11 0,0 2 0,-17-2 0,-11-1 0,8-1 0,7-3 0,-1 0 0,-12 2 0,-9 0 0,6-1-170,2-7 0,4 3 170,-3 7 0,1 1 0,0-5 0,-1 3 1146,-6 10 1,1 2-1147,9-9 0,3 2 541,13 12 1,0 0-542,-14-7 0,1-2 0,17 4 0,-1 0 0,-22-4 0,-1-1 0,20 5 0,1 1 0,-4 0 0,0 1 0,9-1 0,1 1 0,-7 3 0,1 0 0,6-4 0,1 1 435,0 3 1,3 2-436,-23-1 3043,-6 0-3043,35 0 1958,-8 0-1958,31 0 1455,-10 0-1455,25 0 321,-3 0-321,4 0 0,3 3 0,-2 2 0,2 3 0,-10 4 0,1-7 0,-6 6 0,3-7 0,-32 18 0,18-9 0,-26 10 0,36-13 0,2-1 0,11-5 0,0 3 0,0-2 0,-1-1 0,1 0 0,0-4 0,3 4 0,-2-4 0,2 4 0,-7 0 0,3-3 0,-3 6 0,4-3 0,3-13 0,9 2 0,7-23 0,8 5 0,18-18 0,4-6 0,8-14-213,0 2 1,-3 2 212,-10 16 0,11-26 0,-4 27 0,5-9 0,0 9 0,-19 19 0,-6 8 0,-11 3 0,4 4 0,-7 0 0,-1-1 425,-1 1-425,-2 4 0,-1 0 0,0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7.010"/>
    </inkml:context>
    <inkml:brush xml:id="br0">
      <inkml:brushProperty name="width" value="0.1" units="cm"/>
      <inkml:brushProperty name="height" value="0.1" units="cm"/>
    </inkml:brush>
  </inkml:definitions>
  <inkml:trace contextRef="#ctx0" brushRef="#br0">10 9 17317,'-8'-8'0,"7"7"3233,21 21-3233,15 11 0,6 5 0,29 32 0,-30-33 0,2 2 0,11 11 0,-5-2 0,-4-4 622,-2-5 1,-3-1-623,-10-7 658,-17-13-658,0 0 2122,-4-3-2122,0-1 0,-3-4 0,2 0 0,-6 0 0,6 0 0,-2 0 0,-1-3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7:03.605"/>
    </inkml:context>
    <inkml:brush xml:id="br0">
      <inkml:brushProperty name="width" value="0.1" units="cm"/>
      <inkml:brushProperty name="height" value="0.1" units="cm"/>
    </inkml:brush>
  </inkml:definitions>
  <inkml:trace contextRef="#ctx0" brushRef="#br0">17 1 24575,'-9'0'0,"1"0"0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5:44.674"/>
    </inkml:context>
    <inkml:brush xml:id="br0">
      <inkml:brushProperty name="width" value="0.1" units="cm"/>
      <inkml:brushProperty name="height" value="0.1" units="cm"/>
    </inkml:brush>
  </inkml:definitions>
  <inkml:trace contextRef="#ctx0" brushRef="#br0">273 1 24575,'4'9'0,"-4"2"0,4-7 0,0 8 0,-3 1 0,6 3 0,-6 0 0,2 7 0,2 2 0,-4 6 0,4 0 0,-5 0 0,4 1 0,-3-1 0,4 12 0,-5 3 0,5 0 0,-4 21 0,3 6 0,-3-24 0,-2 2 0,1 1 0,0-4 0,0 19 0,0 10 0,0-34 0,0 27 0,0 0 0,0-9 0,0 9 0,0-24 0,-6 10 0,4-10 0,-4 24 0,6 3 0,-7 0 0,5 9 0,-4-21 0,6 9 0,0-11 0,-7-1 0,6-12 0,-6-10 0,7-6 0,0-5 0,0 18 0,0-19 0,0 28 0,0-4 0,0 1 0,0 0 0,0-20 0,0-4 0,0 6 0,0 7 0,0-11 0,0 3 0,0-14 0,0-3 0,0 9 0,0-8 0,0 9 0,0-6 0,0-1 0,0 0 0,0 1 0,0 9 0,0-7 0,0 4 0,0-11 0,0-4 0,4-4 0,0 0 0,1 0 0,-1 0 0,-4 4 0,0 0 0,0 4 0,0-3 0,0 7 0,0-4 0,3 5 0,-2 6 0,6-5 0,-6 4 0,3-9 0,-1-1 0,-2-21 0,-6-5 0,-13-42 0,-4 19 0,-9-30 0,-4 11 0,7 8 0,0 2 0,11 23 0,7 6 0,-2 1 0,4-1 0,0 1 0,-8-4 0,6 2 0,-5-2 0,10 4 0,-2 3 0,6 1 0,-3 4 0,4-1 0,-3 1 0,2 0 0,-7-4 0,4-1 0,-1-3 0,-2 3 0,2 1 0,1 4 0,0 3 0,4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5:45.778"/>
    </inkml:context>
    <inkml:brush xml:id="br0">
      <inkml:brushProperty name="width" value="0.1" units="cm"/>
      <inkml:brushProperty name="height" value="0.1" units="cm"/>
    </inkml:brush>
  </inkml:definitions>
  <inkml:trace contextRef="#ctx0" brushRef="#br0">1 924 24575,'9'-23'0,"5"-2"0,6-18 0,28-31 0,-17 21 0,20-25 0,4-3 0,-6 11 0,-1 0 0,2-1 0,-18 30 0,-3 3 0,15-29 0,-3 5 0,-18 19 0,-12 18 0,-1-1 0,-6 12 0,-1-2 0,-2 15 0,3-1 0,-4 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6:48.084"/>
    </inkml:context>
    <inkml:brush xml:id="br0">
      <inkml:brushProperty name="width" value="0.1" units="cm"/>
      <inkml:brushProperty name="height" value="0.1" units="cm"/>
      <inkml:brushProperty name="color" value="#E71224"/>
    </inkml:brush>
  </inkml:definitions>
  <inkml:trace contextRef="#ctx0" brushRef="#br0">172 6746 17544,'8'-16'0,"8"-23"3147,-10 16-3147,5-15 1205,-8 30-1205,-2 0 635,3-1-635,-4-3 2044,0 3-2044,0-3 0,0 4 0,0 0 0,0 0 0,0-1 0,0 1 0,0 0 0,0 0 0,0-4 0,0 3 0,-8-7 0,3 3 0,-13-10 0,9 9 0,-5-5 0,9 11 0,-2 0 0,2-1 0,-3 1 0,3 0 0,2 0 0,-1-1 0,-1-9 0,-4 7 0,4-18 0,-3 19 0,7-13 0,-2 11 0,-4-23 0,1 7 0,-6-9 0,0-5 0,2 15 0,-2-17 0,2 13 0,4 10 0,-4-8 0,9-16 0,-7 15 0,7-14 0,-3 29 0,4 2 0,0 0 0,0-3 0,0-3 0,0 1 0,0-5 0,0 6 0,0 1 0,0-7 0,4 5 0,-3-12 0,2 5 0,2-6 0,-4-12 0,8 8 0,1-56 0,4 36 0,3-40 0,-3 37 0,1 0 0,-3 12 0,3-22 0,-1 7 0,3-24 0,-1 11 0,-2 16 0,1-9 0,4 18 0,-3-10 0,4 4 0,3-15 0,-5-6-286,0 21 1,-1 1 285,1-23 0,-5 25 0,1-2 0,-1 4 0,0 0 0,2-7 0,-1-1 0,1-4 0,0 0 0,3 4 0,-1 3 0,2-33 0,-5 35 0,-1 0 0,4-35 0,-8 21 0,1-2 0,0 10 0,-1 0 0,0-10 0,2 1 0,1 17 0,1 2 0,5-36 0,7-9 0,1 6-524,-8-1 524,8-5 0,-18 33 0,8-33 0,-5 6 0,-3 37 0,1 1 0,5-16 0,2-12 0,-4 36 0,4-29 0,-2 13 0,-6 0 555,2 18-555,-2-14 0,-3 15 0,8-20 0,4-18 0,-1 14 0,6-3 0,-10 23 540,0 0-540,7-4 0,9-27 0,-6 24 0,5-3 0,-17 30 0,2 7 0,-3-7 0,-1 8 0,1-3 0,0 6 0,-1 3 0,0-3 0,0 0 0,4-1 0,0-3 0,5-1 0,6 3 0,-5-2 0,11 1 0,-4-4 0,6-2 0,0 0 0,-6 2 0,4-2 0,-4 7 0,18-10 0,-9 7 0,9-7 0,0 5 0,-8-1 0,24-11 0,2-7 0,5 3 0,6-1 0,-26 21 0,9-12 0,-20 14 0,8-5 0,-19 8 0,6 5 0,-6-4 0,15 3 0,6-6 0,-4 1 0,2 3 0,-11-1 0,-1 3 0,0-4 0,-7 0 0,30-3 0,-11 1 0,15 3 0,-3-4 0,-21 7 0,3-2 0,-8-1 0,-4 3 0,32-7 0,-20 2 0,20 4 0,-14 2 0,4 5 0,11 0 0,36 0 0,-15 0-919,-19 0 0,1 0 919,-11 0 0,0 0 0,12 1 0,0-2-165,-3-3 1,-3 0 164,32 2 0,-12-3 0,0 1 0,12 4 0,-28-1 0,5-2-544,12-2 1,-3-1 543,14-1 0,-3-3 0,3 1 0,-29 8 0,-3 0 0,12-8 0,0 0 0,-3 7 0,-2 2 0,-6-5 0,1 1 0,10 3 0,-3 2 0,14-1 0,-8-1 0,1 2 0,22 7 0,-35-4 0,6 2 0,2 5 0,5 4 0,-5 0 0,-5 1 0,0 0 0,3-1 0,5-1 0,-7 0 0,-12 0 0,-5-2 0,39 5 0,0-8 0,-12 5 0,-15-12 0,-3 5 1698,-31-7-1698,53 0 0,-24 7 0,33-5 0,8 5-517,-6 2 517,-33-8 0,2 0 0,-2 3 0,1 0 0,6 0 0,1 1 0,-7 0 0,3 0 0,27 4 0,1 1 0,-18 4 0,-1 0 0,15-3 0,-1-1 0,-24 4 0,-4 0 0,31 2 0,-15-7 0,-12 4 1161,0-5-1161,0 0 0,13 6 0,2-12 0,12 6 0,-5-8 0,4 7 0,-31-6 0,-1 0 0,27 7-210,-19-4 0,-2 0 210,6 4 0,30 10 0,-33-10 892,-13 0-892,5-2 0,-6 3 0,3 4 0,-2-1 0,18 2 440,-33-4-440,58 7 0,-54-6 0,42 6 0,7-2 0,5 10 0,-31-15 0,1 1-431,27 13 431,9-6 0,-12-1 0,12 1 0,-47-10 0,0 1-504,5 0 0,2 1 504,6 4 0,-2 0 0,30-1 0,-26 4 0,1 1 0,-14-11 0,-1-1 0,0 7 0,1 0 0,14-2 0,-2-2 0,16 7 0,-22-5 0,0 0 0,17 5 0,-10 2 0,-22-1 410,-22-11-410,32 26 0,12-7 0,11 16 0,8-6 0,-26-12 0,12 7 0,4-5 0,-1 7 0,-26-10 0,0-1 0,17 5 0,-16-5 0,-2-1 0,3 0 1029,0 1-1029,-20-7 0,-4 0 0,18 6 0,-9 2 0,9 2 0,-18-5 0,12 5 0,-6 6 0,37 21 0,-1-1 0,-24-20 0,3 2-878,15 6 1,2 0 877,-3-3 0,2 2 0,11 9 0,0 0 0,-15-11 0,0-1-575,0 4 1,-1 0 574,-5-10 0,-3 0-12,-6 3 1,-1-1 11,26 9 0,-38-10 0,36 24 1644,-39-28-1644,43 39 0,-27-30 0,-9-1 0,17 10 1256,-8-8-1256,9 3 27,5 7-27,-23-23 0,0 7 0,-20-15 0,16 6 0,0 9 0,34 17 0,4-3 0,6 12 0,-7-19 0,-2-3 0,-10 8 0,-2-9 0,0-3 0,-10-5 0,-3 8 0,4-9 0,-7 6 0,0-2 0,11 9 0,10 12 0,10 3-913,0 0 913,0 0 0,-23-15 0,13 1-227,-25-7 227,11-3 0,0 11 0,-21-21 0,19 20 0,-27-21 0,26 24 0,-10-8 0,8 8 0,2 3 0,23 21-487,-17-19 0,0-1 487,21 23 0,-8-7-153,-21-24 0,0-1 153,13 23 0,14-1 0,-35-25 0,0 3 0,-14-17 1846,3 11-1846,35 43 0,-15-24 574,19 31-574,-28-42 0,0 0 0,-8-5 0,19 10 0,-25-16 0,13 9 0,-15-10 0,19 22 0,-10-11 0,24 28 0,-27-17 0,23 9 0,-20 1 0,2-24 0,1 20 0,-11-25 0,9 15 0,-9-12 0,7 12 0,-6-9 0,11 21 0,-9-8 0,9 11 0,-14-12 0,10-3 0,-10 12 0,12 6 0,-8 12 0,16 11 0,-18-34 0,11 7 0,-13-14 0,1-9 0,2 9 0,-3 1 0,9 2 0,-8 0 0,3-3 0,-7-12 0,7 12 0,-10-15 0,10 13 0,18 23 0,-19-29 0,32 45 0,-27-28 0,0-3 0,3 6 0,-13-24 0,2-6 0,-4 4 0,-2-11 0,-3 2 0,8 2 0,-6-1 0,11 3 0,-7 6 0,7-6 0,2 21 0,-2-10 0,6 10 0,-13-14 0,3-6 0,-3 4 0,-3-11 0,5 5 0,-4-7 0,8 7 0,2 14 0,-3-9 0,20 29 0,-13-16 0,7 10 0,-7-8 0,-12-19 0,8 6 0,-5-12 0,1 11 0,-2-4 0,0 0 0,7 16 0,-5-13 0,12 27 0,-15-21 0,11 9 0,-11-12 0,8 0 0,-4 1 0,5-1 0,-5 0 0,3 0 0,-4-6 0,5 4 0,-1-4 0,0-4 0,1 7 0,-3-13 0,-3 8 0,-5-11 0,-2-4 0,-6 0 0,6-4 0,-3 4 0,5 0 0,2 8 0,-2-6 0,-1 5 0,3-3 0,-5-3 0,2 3 0,3-1 0,-6 2 0,7 0 0,-4 2 0,0-9 0,-3 4 0,5-9 0,-1-4 0,4-3 0,3-10 0,25-30 0,-5 9 0,14-22 0,-6 6 0,-22 24 0,6-11 0,-12 17 0,-7 4 0,2 3 0,-6 1 0,2 10 0,-3-7 0,1 3 0,2 1 0,-2 0 0,3 0 0,0-4 0,0 3 0,0-3 0,0 4 0,-3-1 0,2 5 0,-6-4 0,2 7 0,-3-2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6:49.873"/>
    </inkml:context>
    <inkml:brush xml:id="br0">
      <inkml:brushProperty name="width" value="0.1" units="cm"/>
      <inkml:brushProperty name="height" value="0.1" units="cm"/>
      <inkml:brushProperty name="color" value="#E71224"/>
    </inkml:brush>
  </inkml:definitions>
  <inkml:trace contextRef="#ctx0" brushRef="#br0">751 175 24575,'-8'-5'0,"-1"-2"0,1 2 0,-4 1 0,-1-4 0,1 8 0,-4-8 0,-29 1 0,2-5 0,-37-6 0,32 4 0,-3 3 0,30 2 0,3 8 0,9-2 0,1 3 0,0 0 0,-4 0 0,3-4 0,-13 3 0,7-6 0,-4 6 0,7-3 0,4 4 0,-1 0 0,1 0 0,0-4 0,-11-1 0,9 0 0,-9 0 0,11 5 0,-4 0 0,3 0 0,-3 0 0,4 0 0,3-3 0,-2-2 0,2 1 0,-7 0 0,0 4 0,-15-5 0,11 4 0,-6-4 0,14 5 0,3 0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5.448"/>
    </inkml:context>
    <inkml:brush xml:id="br0">
      <inkml:brushProperty name="width" value="0.1" units="cm"/>
      <inkml:brushProperty name="height" value="0.1" units="cm"/>
    </inkml:brush>
  </inkml:definitions>
  <inkml:trace contextRef="#ctx0" brushRef="#br0">12399 8071 24575,'-13'-8'0,"-3"-1"0,7-4 0,-3-2 0,8 2 0,-4-3 0,7-1 0,-7-6 0,-2-2 0,-4-18 0,-10-3 0,-1-25 0,-8-14 0,13 29 0,-1-2 0,0 7 0,-3-1-485,-13-23 0,-1 0 485,8 20 0,0 3-750,-7-8 1,-3 0 749,-2-1 0,-4-2 0,2 5 0,-5-3 0,2 1 0,-17-17 0,0 1-626,15 17 0,0-2 0,2 6 626,-2 0 0,2 5 0,4 3 0,0-1 0,-6-6 0,-1-3 0,-6-4 0,1 0 0,9 7 0,0 0 0,-13-7 0,-1 0 0,14 7 0,1 0 0,-11-3 0,1 1 0,5-2 0,0-2 0,-12-8 0,0 0 0,16 17 0,0-1 0,-6-6 0,-4-6 0,6 8 0,9 14 0,1 0 0,-15-18 0,-6-9 0,5 7 0,10 13 0,-3 0 0,-14-18 0,-10-9 0,5 5 0,-2 0 0,1 2 0,5 5 0,-4-4 0,5 5 0,-2-2 0,2 2 0,7 13 0,-3 0 0,5 2 0,0-5 0,-3-1-700,-1 9 1,-9-4 0,-2 0-1,10 3 700,-3-11 0,-2-1-713,-3 7 1,-11-4 0,-2-1-1,5 3 713,1-2 0,5 1 0,-5 0 0,5 6 0,-3-1 0,-2 1 0,3 1 0,-12-9 0,2 2 0,2 2-403,9 7 1,1 1-1,-2 1 403,-5-2 0,-2 0 0,0 1-166,1 2 0,1 0 0,-6-2 166,0 1 0,-5-2 0,-1 0 0,5 2 0,-5-2 0,5 1 0,-2 0-282,11 7 1,-2-1 0,1 1 0,4 1 281,-3-4 0,3 3 0,2 2 0,-18-6 0,-1 2 342,14 4 0,-4-3 1,4 6-343,-10 1 0,4 3 557,6-3 1,0-1-558,-2 3 0,1 2 0,16 7 0,2 0 0,-8-5 0,-3-1 0,-14-4 0,3 1 0,29 10 0,-3 0 0,-23-12 0,-11-4 0,6 3 0,4 7 0,-1 0 0,-5-5 0,-8-2 0,12 5 0,21 11 0,0 2 0,-17-2 0,-11-1 0,8-1 0,7-3 0,-1 0 0,-12 2 0,-9 0 0,6-1-170,2-7 0,4 3 170,-3 7 0,1 1 0,0-5 0,-1 3 1146,-6 10 1,1 2-1147,9-9 0,3 2 541,13 12 1,0 0-542,-14-7 0,1-2 0,17 4 0,-1 0 0,-22-4 0,-1-1 0,20 5 0,1 1 0,-4 0 0,0 1 0,9-1 0,1 1 0,-7 3 0,1 0 0,6-4 0,1 1 435,0 3 1,3 2-436,-23-1 3043,-6 0-3043,35 0 1958,-8 0-1958,31 0 1455,-10 0-1455,25 0 321,-3 0-321,4 0 0,3 3 0,-2 2 0,2 3 0,-10 4 0,1-7 0,-6 6 0,3-7 0,-32 18 0,18-9 0,-26 10 0,36-13 0,2-1 0,11-5 0,0 3 0,0-2 0,-1-1 0,1 0 0,0-4 0,3 4 0,-2-4 0,2 4 0,-7 0 0,3-3 0,-3 6 0,4-3 0,3-13 0,9 2 0,7-23 0,8 5 0,18-18 0,4-6 0,8-14-213,0 2 1,-3 2 212,-10 16 0,11-26 0,-4 27 0,5-9 0,0 9 0,-19 19 0,-6 8 0,-11 3 0,4 4 0,-7 0 0,-1-1 425,-1 1-425,-2 4 0,-1 0 0,0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8:00.981"/>
    </inkml:context>
    <inkml:brush xml:id="br0">
      <inkml:brushProperty name="width" value="0.1" units="cm"/>
      <inkml:brushProperty name="height" value="0.1" units="cm"/>
    </inkml:brush>
  </inkml:definitions>
  <inkml:trace contextRef="#ctx0" brushRef="#br0">980 1 24575,'-8'9'0,"-15"6"0,-3-8 0,-13 7 0,-11 8 0,-23 3 0,28-7 0,-5 2 0,-19 5 0,2-2 0,-9 1 0,-14 8 0,53-18 0,10-2 0,-8 5 0,18-9 0,4 0 0,-2 0 0,-5 0 0,5-3 0,-8 2 0,14-6 0,-3 3 0,0-1 0,-4 2 0,-2 3 0,2 0 0,4-4 0,4 4 0,-1-7 0,5 6 0,-4-6 0,4 6 0,-4-6 0,3 6 0,-2-6 0,2 2 0,0-3 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5:57.010"/>
    </inkml:context>
    <inkml:brush xml:id="br0">
      <inkml:brushProperty name="width" value="0.1" units="cm"/>
      <inkml:brushProperty name="height" value="0.1" units="cm"/>
    </inkml:brush>
  </inkml:definitions>
  <inkml:trace contextRef="#ctx0" brushRef="#br0">10 9 17317,'-8'-8'0,"7"7"3233,21 21-3233,15 11 0,6 5 0,29 32 0,-30-33 0,2 2 0,11 11 0,-5-2 0,-4-4 622,-2-5 1,-3-1-623,-10-7 658,-17-13-658,0 0 2122,-4-3-2122,0-1 0,-3-4 0,2 0 0,-6 0 0,6 0 0,-2 0 0,-1-3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47:03.605"/>
    </inkml:context>
    <inkml:brush xml:id="br0">
      <inkml:brushProperty name="width" value="0.1" units="cm"/>
      <inkml:brushProperty name="height" value="0.1" units="cm"/>
    </inkml:brush>
  </inkml:definitions>
  <inkml:trace contextRef="#ctx0" brushRef="#br0">17 1 24575,'-9'0'0,"1"0"0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5:44.674"/>
    </inkml:context>
    <inkml:brush xml:id="br0">
      <inkml:brushProperty name="width" value="0.1" units="cm"/>
      <inkml:brushProperty name="height" value="0.1" units="cm"/>
    </inkml:brush>
  </inkml:definitions>
  <inkml:trace contextRef="#ctx0" brushRef="#br0">273 1 24575,'4'9'0,"-4"2"0,4-7 0,0 8 0,-3 1 0,6 3 0,-6 0 0,2 7 0,2 2 0,-4 6 0,4 0 0,-5 0 0,4 1 0,-3-1 0,4 12 0,-5 3 0,5 0 0,-4 21 0,3 6 0,-3-24 0,-2 2 0,1 1 0,0-4 0,0 19 0,0 10 0,0-34 0,0 27 0,0 0 0,0-9 0,0 9 0,0-24 0,-6 10 0,4-10 0,-4 24 0,6 3 0,-7 0 0,5 9 0,-4-21 0,6 9 0,0-11 0,-7-1 0,6-12 0,-6-10 0,7-6 0,0-5 0,0 18 0,0-19 0,0 28 0,0-4 0,0 1 0,0 0 0,0-20 0,0-4 0,0 6 0,0 7 0,0-11 0,0 3 0,0-14 0,0-3 0,0 9 0,0-8 0,0 9 0,0-6 0,0-1 0,0 0 0,0 1 0,0 9 0,0-7 0,0 4 0,0-11 0,0-4 0,4-4 0,0 0 0,1 0 0,-1 0 0,-4 4 0,0 0 0,0 4 0,0-3 0,0 7 0,0-4 0,3 5 0,-2 6 0,6-5 0,-6 4 0,3-9 0,-1-1 0,-2-21 0,-6-5 0,-13-42 0,-4 19 0,-9-30 0,-4 11 0,7 8 0,0 2 0,11 23 0,7 6 0,-2 1 0,4-1 0,0 1 0,-8-4 0,6 2 0,-5-2 0,10 4 0,-2 3 0,6 1 0,-3 4 0,4-1 0,-3 1 0,2 0 0,-7-4 0,4-1 0,-1-3 0,-2 3 0,2 1 0,1 4 0,0 3 0,4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55:45.778"/>
    </inkml:context>
    <inkml:brush xml:id="br0">
      <inkml:brushProperty name="width" value="0.1" units="cm"/>
      <inkml:brushProperty name="height" value="0.1" units="cm"/>
    </inkml:brush>
  </inkml:definitions>
  <inkml:trace contextRef="#ctx0" brushRef="#br0">1 924 24575,'9'-23'0,"5"-2"0,6-18 0,28-31 0,-17 21 0,20-25 0,4-3 0,-6 11 0,-1 0 0,2-1 0,-18 30 0,-3 3 0,15-29 0,-3 5 0,-18 19 0,-12 18 0,-1-1 0,-6 12 0,-1-2 0,-2 15 0,3-1 0,-4 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22:11.296"/>
    </inkml:context>
    <inkml:brush xml:id="br0">
      <inkml:brushProperty name="width" value="0.1" units="cm"/>
      <inkml:brushProperty name="height" value="0.1" units="cm"/>
      <inkml:brushProperty name="color" value="#AB008B"/>
    </inkml:brush>
  </inkml:definitions>
  <inkml:trace contextRef="#ctx0" brushRef="#br0">1333 1529 24575,'0'-11'0,"-4"1"0,0 0 0,-1-1 0,-2-3 0,2 0 0,-8-5 0,0-12 0,-10-8 0,9 6 0,-12-12 0,0 4 0,-2-4 0,-1-1 0,-4-3 0,-16-21 0,-4-2 0,12 14 0,-1 3-761,-2 4 0,1 2 761,3-1 0,1 1 0,2 9 0,0-1 0,-7-8 0,1 0 0,9 12 0,1 3 0,-2-1 0,2 2-465,-14-13 465,1 0 0,17 20 0,2-3 0,19 22 0,0 0 1485,0 0-1485,3 0 502,-2 3-502,6-2 0,-6 5 0,2-5 0,1 2 0,-4-3 0,4 4 0,-1-4 0,-6 0 0,2 0 0,-3-6 0,0 8 0,4-4 0,0 5 0,-1-3 0,1 0 0,0 3 0,4-2 0,-4 2 0,4 0 0,-4-5 0,-4 1 0,3-2 0,-3-1 0,4 5 0,0 2 0,3 7 0,-2 1 0,2 9 0,1-2 0,-3 3 0,1 11 0,1-8 0,-4 20 0,8-20 0,-7 5 0,7-9 0,-3-6 0,4 3 0,0-3 0,0 0 0,0 0 0,0 0 0,0 0 0,0 2 0,0-1 0,0 2 0,0-3 0,0 0 0,-3-4 0,-2-6-1696,1-4 0,0-1 0,4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22:12.539"/>
    </inkml:context>
    <inkml:brush xml:id="br0">
      <inkml:brushProperty name="width" value="0.1" units="cm"/>
      <inkml:brushProperty name="height" value="0.1" units="cm"/>
      <inkml:brushProperty name="color" value="#AB008B"/>
    </inkml:brush>
  </inkml:definitions>
  <inkml:trace contextRef="#ctx0" brushRef="#br0">1 0 24575,'12'0'0,"3"0"0,5 0 0,-3 0 0,2 0 0,27 0 0,18 6 0,24-5 0,-33 2 0,-1 0 0,22-3 0,-24 0 0,0 0 0,24 0 0,8 0 0,-27 0 0,-20 0 0,-18-4 0,-8 4 0,-6-3 0,-2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24:28.913"/>
    </inkml:context>
    <inkml:brush xml:id="br0">
      <inkml:brushProperty name="width" value="0.1" units="cm"/>
      <inkml:brushProperty name="height" value="0.1" units="cm"/>
      <inkml:brushProperty name="color" value="#E71224"/>
    </inkml:brush>
  </inkml:definitions>
  <inkml:trace contextRef="#ctx0" brushRef="#br0">11904 14 24575,'-31'0'0,"0"5"0,-34-4 0,-12-1 0,19 3 0,-3-1-1612,-32-1 1,-6-2 1611,1-4 0,-1 0 0,33 4 0,0 0 0,-2 0 0,-5-2 0,-2-1 0,-4 1 0,-3 2 0,-6 1 0,-1 1 0,8-1-984,5 0 1,5 0-1,-3 0 984,-1 0 0,-4 0 0,1 0 0,7 0 0,-23 0 0,6 0 0,-6 0 0,-3 0 0,21 0 0,-2 0 0,1 0 0,7 0 0,2 0 0,0 0 0,-23 0 0,0 0 0,24 0 0,-2 0 0,2 0 671,-24-1 1,-7 2-672,20 4 0,-9 3 0,-4 1 0,-4 2 0,14-2 0,-6 2 0,-2 0 0,0 1 0,3 1 0,6-1-814,-9 4 1,6 0-1,1 0 1,-3 1 813,-14 1 0,-5 1 0,5-1 0,14-1 0,6 3 0,10-2 80,2-7 0,0 0-80,-9 4 0,1-1 0,12-4 0,1-1 0,0 0 0,0 2 0,3 2 0,3 1 0,-32-1 0,35 3 0,3 1 2062,-15-6-2062,6 6 0,-3 3 0,-29 7 0,29-8 0,3 0 0,-6 4 0,13-5 0,1-1 0,-1-2 0,-42 18 0,20-15 0,-11 6 0,12-14 0,-21 6 0,18-7 0,-22 9 0,25 4 0,3-11-1,12 15 1,-13-8 3837,10 5-3837,-14 17 0,16-15 1392,8 10-1392,-8 3 0,23-14 0,-23 14 633,-24 1-633,28-10 0,-24 4 0,54-15 0,-17 1 2,21-5-2,-21 5 0,24-7 0,-11-1 0,10 4 0,-4-5 0,7 6 0,-7-6 0,-30 31 0,22-21 0,-20 23 0,35-31 0,-1 0 0,1-4 0,-1 4 0,1-3 0,-1 6 0,-57 37 0,47-26 0,-18 4 0,-2 1 0,7 10 0,-8-11 0,1 12 0,22-27 0,-10 14 0,15-13 0,-15 14 0,15-6 0,-40 42 0,25-30 0,3 2 0,-3-1 0,-14-1 0,-8 20 0,11-19 0,9 0 0,-2 3-1136,-24 31 1136,9-16 0,-3 3 0,11-3 0,1-2 0,2-4 0,-1-2 0,-4 5 0,2 1 0,10-4 0,0-1-494,-11 2 1,-1-1 493,9 4 0,2-4 0,-21 11 0,16-6 0,2-13 1078,-2 12-1078,5-9 0,-18 20 0,32-31 1045,-8 3-1045,-4 12 0,-24 17-670,12 3 670,1-12 0,-1 3-729,17-12 0,0 1 729,-19 17 0,-2 1 0,5-5 0,1-2 0,6-11 0,0 0 0,-5 10 0,3-2 0,-13 18 0,10-12 0,0 1 0,15-20 0,1-2 0,-10 13 0,1-3 0,0 8 0,-1 0 0,2-8 0,13-4 0,-20 6 0,8 16 0,-3-12 0,12-14 0,1 1 0,-7 15 620,2-15-620,7-2 1508,14-24-1508,-6 11 0,6-15 0,4 5 0,1-11 0,0 4 0,0-3 0,-1 2 0,-2-2 0,2 2 0,1-2 0,-4 0 0,7-2 0,-6-6 0,6 6 0,-6-6 0,6-1 0,-3-15 0,4-18 0,-4-2 0,2-34 0,-7 32 0,8-10 0,-10 6 0,9 5 0,-11-22 0,7 11 0,-2-8 0,0 27 0,7-3 0,-3 19 0,4 4 0,0-1 0,0 1 0,0-4 0,0-1 0,0 1 0,0 0 0,0 3 0,0 5 0,0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24:30.453"/>
    </inkml:context>
    <inkml:brush xml:id="br0">
      <inkml:brushProperty name="width" value="0.1" units="cm"/>
      <inkml:brushProperty name="height" value="0.1" units="cm"/>
      <inkml:brushProperty name="color" value="#E71224"/>
    </inkml:brush>
  </inkml:definitions>
  <inkml:trace contextRef="#ctx0" brushRef="#br0">0 71 24575,'28'0'0,"12"0"0,44 0 0,7 0-2537,-23 1 0,2-2 2537,-11-3 0,-3 0 0,2 3 0,-3 0 1533,30-14-1533,-27 9 823,-15-7-823,-22 4 0,-3-1 0,-13 6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35:37.253"/>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89 16383,'96'-11'0,"-7"6"0,-31-2 0,12 7 0,16-8 0,-18 7 0,0 0 0,10-8 0,-11 9 0,-6 0 0,-18 0 0,17 0 0,-23 0 0,-8 0 0,-4 0 0,34 0 0,-21-4 0,21 3 0,-16-11 0,19 6 0,-12-6 0,9 6 0,-35 1 0,3 5 0,4 0 0,-8 0 0,7 0 0,7 0 0,-9 0 0,17 0 0,-24 0 0,43 8 0,-35-5 0,49 11 0,-31-12 0,12 4 0,3 1 0,0-6 0,-10 3 0,-3-1 0,-8-3 0,-13 0 0,27 0 0,-28 0 0,15 0 0,-18 0 0,20 0 0,-10 0 0,21 0 0,29 0 0,-5-8 0,2 6 0,-4-13 0,-5 7 0,-13-1 0,12 2 0,-53 7 0,59 5 0,-51-4 0,49 3 0,-54-4 0,43 0 0,-12 0 0,15 5 0,-30-4 0,58 21 0,-42-17 0,2 7 0,1 0 0,3-11 0,-5 9 0,1 1 0,4-8 0,36 11 0,-52-7 0,31-6 0,-9 12 0,33-11 0,-25 4 0,-20-5 0,-1-2 0,7 1 0,14 0 0,-55 0 0,44 7 0,-17-6 0,23 6 0,-25-7 0,23-5 0,-33 4 0,32-4 0,-47 5 0,29 0 0,-25 0 0,25 5 0,-29-4 0,5 4 0,7-5 0,-4 0 0,20 0 0,-19 0 0,14-8 0,-22 6 0,8-5 0,0 7 0,13 0 0,-12 0 0,15 0 0,2 8 0,3 0 0,6 0 0,42 3 0,-38 1 0,-2-2 0,14-9 0,-18 6 0,-1-1 0,7-4 0,30 4 0,-45-6 0,26 0 0,-17 0 0,38 8 0,-4 2 0,-9 3 0,6 1 0,-14-7 0,0-1 0,12 3 0,-5-2 0,9-7 0,-29 0 0,-2 0 0,2 0 0,27-4 0,-58 4 0,13-11 0,-18 9 0,21-10 0,-3 11 0,-3-8 0,0 8 0,-15-6 0,4 2 0,5-7 0,-3 7 0,2-6 0,-1 6 0,-8-3 0,12 0 0,-7 3 0,-2 2 0,8-2 0,-5 4 0,3-7 0,10 3 0,-15-3 0,7 3 0,-3-2 0,-8 6 0,51-3 0,-43 4 0,32 0 0,-10-4 0,-18 2 0,19-2 0,-27 0 0,-7-1 0,15 1 0,-7 0 0,7 4 0,-11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2:35:41.326"/>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0 74 16383,'76'-9'0,"-10"-3"0,-41 11 0,5-9 0,-2 9 0,4-4 0,3 5 0,29-6 0,-31 4 0,29-4 0,-25 6 0,-3 0 0,30 0 0,-27 0 0,15 0 0,-21 0 0,21 0 0,-22 0 0,14 0 0,-27 0 0,20 0 0,-15 0 0,34 0 0,-29 0 0,68 0 0,-51-5 0,29 4 0,-45-4 0,14 5 0,-5 0 0,29 0 0,-38 0 0,43-4 0,-46 3 0,40-4 0,-46 5 0,51 0 0,-37 0 0,43 0 0,-42 0 0,51 0 0,-43 0 0,42 0 0,-38 6 0,52-4 0,-18 4 0,-29-6 0,-1 0 0,20 7 0,-2-3 0,0 0 0,9 4 0,-6-4 0,-6-2 0,-26-2 0,21 0 0,-2 0 0,-25 0 0,20 0 0,-2 0 0,-30 0 0,38 0 0,-21 0 0,47 0 0,-36 0 0,41 0 0,-40 0 0,11 0 0,-30 0 0,15 0 0,0 0 0,15 7 0,-3-5 0,2 1 0,2 0 0,12-3 0,-10 0 0,-4 0 0,-20 0 0,7 0 0,-27 0 0,13 0 0,-1 0 0,32 0 0,7 0 0,9 0 0,2 0 0,-9 0 0,-12 5 0,32-4 0,-52 8 0,40-8 0,-35 4 0,12-5 0,0 0 0,13 0 0,-28 0 0,5 0 0,-36 0 0,22 0 0,-9 0 0,12 0 0,-14 0 0,1-4 0,1 3 0,7-3 0,-7 4 0,19 0 0,-16 0 0,24 0 0,-19 0 0,-5 0 0,2 0 0,-12-3 0,10 2 0,0-6 0,0 1 0,-3 1 0,2 0 0,-3 2 0,5 2 0,19-3 0,-13 9 0,12-4 0,-22 4 0,-6-5 0,15-11 0,-11 8 0,20-8 0,-12 11 0,12 0 0,-15 0 0,13 0 0,-16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8:19.035"/>
    </inkml:context>
    <inkml:brush xml:id="br0">
      <inkml:brushProperty name="width" value="0.1" units="cm"/>
      <inkml:brushProperty name="height" value="0.1" units="cm"/>
      <inkml:brushProperty name="color" value="#E71224"/>
    </inkml:brush>
  </inkml:definitions>
  <inkml:trace contextRef="#ctx0" brushRef="#br0">1 2451 24575,'9'-4'0,"2"3"0,-3-6 0,1 2 0,20-4 0,-6 0 0,23-1 0,-1-2 0,8-6 0,-7 8 0,-9-10 0,-14 14 0,-11-6 0,4 4 0,-4-4 0,1 7 0,2-6 0,-6 6 0,7-3 0,-7-1 0,3 1 0,10-5 0,-1 3 0,8-7 0,0 6 0,10-12 0,7 9 0,40-22 0,-21 18 0,7-8 0,-17 12 0,-7-2 0,-2 3 0,5-13 0,1-5 0,9-8 0,-9 6 0,1 0 0,21-8 0,-20 14 0,3-1 0,-5 4 0,3-1 0,6-3 0,6-2 0,-6 3 0,-3 1 0,-3 1-445,21-5 1,-3 0 444,12-12 0,0-1 0,-39 17 0,5-1 0,35-16 0,4 0 0,-19 11 0,1-1 0,-9 4 0,3-1 0,-4 1 0,2 0 0,-4 1 0,-3 0 0,-2-1 0,-10 4 0,2-3 0,10-9 0,5-6 0,-6 4 0,-7 6 0,0-1 0,28-22 0,-1 6 0,-6 17 0,-31 11 0,3 9 0,34-19 0,-20 14 0,24-10 0,0 0 0,-19 9 0,9-6 0,1 1 0,5 7 0,-12 1 0,11-3 0,-2 2 0,14-2 0,-1 2-487,-20 2 0,2 0 1,-6 0 486,8-2 0,-9-2 0,12-14 0,-12 8 0,24-25 822,-61 35-822,20-16 0,-41 27 0,-5-3 0,-29-5 0,-7 0 1527,-28 0-1527,2 0 0,-4 1 0,19 4 0,-2 1-539,-36-8 1,0 1 538,34 7 0,3 1 0,-12 0 0,2 1 0,-16 4 0,21 0 0,4 0 0,9 0 0,-12 0 0,49 4 0,1 0 0,4 1 0,0-2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9:53:48.869"/>
    </inkml:context>
    <inkml:brush xml:id="br0">
      <inkml:brushProperty name="width" value="0.1" units="cm"/>
      <inkml:brushProperty name="height" value="0.1" units="cm"/>
    </inkml:brush>
  </inkml:definitions>
  <inkml:trace contextRef="#ctx0" brushRef="#br0">0 2238 24575,'27'-22'0,"-10"7"0,51-48 0,-2 7-850,-19 10 1,4-5 849,8-4 0,4-2-1196,-12 10 0,2-3 0,1 0 1196,2-1 0,0 0 0,2-2 0,5-6 0,1-2 0,0 4 0,-6 10 0,-1 1 0,-3 2 0,12-15 0,0 1 0,-9 17 0,4 1 0,-2 2 0,13-10 0,2 0-383,-15 11 1,3 0 0,0 1 382,-1 3 0,-1 1 0,0 0-822,17-9 1,0-1 821,-15 11 0,1-1 0,-1 2 0,23-8 0,-4 4 0,-12 4 0,0 1 0,15-5 0,-3 3 0,-27 13 0,-2 1 0,15-13 0,-3-2 0,-16 8 0,-5-1-58,30-30 58,-41 18 2445,2-3-2445,-22 18 2447,-1 0-2447,-6 8 2284,-10 9-2284,-12 0 959,0 10-959,-17-4 0,13 7 0,-28 1 0,17 2 0,-32 5 0,24-8 0,-11 4 0,15-10 0,7 7 0,2-8 0,-1 8 0,11-4 0,-5 0 0,12-1 0,1 1 0,-1-4 0,1 3 0,-1-4 0,-4 0 0,-1 0 0,-36 5 0,16-3 0,-19 3 0,32-5 0,3 0 0,9 0 0,-4 0 0,4 4 0,1-3 0,-1 3 0,9 1 0,-2-4 0,7 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9:53:50.187"/>
    </inkml:context>
    <inkml:brush xml:id="br0">
      <inkml:brushProperty name="width" value="0.1" units="cm"/>
      <inkml:brushProperty name="height" value="0.1" units="cm"/>
    </inkml:brush>
  </inkml:definitions>
  <inkml:trace contextRef="#ctx0" brushRef="#br0">17 1 24575,'0'19'0,"5"7"0,-3 31 0,3 0 0,-5 3 0,0 30 0,0-28 0,0 21 0,0-10 0,0-45 0,0 11 0,0-28 0,-4 7 0,3-8 0,-3 4 0,4-5 0,0 1 0,0-1 0,-5-3 0,4 2 0,-3-3 0,4 5 0,0-1 0,-4 0 0,3 1 0,-4-1 0,5 1 0,0-1 0,0-4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19.185"/>
    </inkml:context>
    <inkml:brush xml:id="br0">
      <inkml:brushProperty name="width" value="0.1" units="cm"/>
      <inkml:brushProperty name="height" value="0.1" units="cm"/>
    </inkml:brush>
  </inkml:definitions>
  <inkml:trace contextRef="#ctx0" brushRef="#br0">2907 3861 24575,'5'-9'0,"2"4"0,-6-2 0,7 2 0,-7-4 0,3 1 0,-4-5 0,0 0 0,0-4 0,-4-1 0,3 1 0,-8-7 0,4 5 0,-5-5 0,2 7 0,-2-7 0,0-2 0,-6-7 0,4 1 0,-3 6 0,5-5 0,1 12 0,-7-12 0,10 16 0,-8-15 0,5 15 0,-3-16 0,-7 5 0,7-7 0,-6 7 0,3 2 0,-4 0 0,5 9 0,-6-15 0,4 8 0,-6-11 0,2 8 0,-12-12 0,6-3 0,-2 5 0,4-8 0,4 5 0,-7-11 0,6 1 0,-18-14 0,15 12 0,-27-20 0,18 8 0,-4 9 0,8-5 0,-5 17 0,6-6 0,-5 9 0,14 12 0,-3-5 0,4 12 0,-7-24 0,7 21 0,-22-39 0,3 14 0,-16-25 0,-1 1 0,4 11 0,12 9 0,5 13 0,1-1 0,3-7 0,-4 4 0,-7-20 0,4 19 0,-16-25 0,2 0 0,13 19 0,-9-13 0,23 35 0,-9-12 0,10 7 0,-11-7 0,9 5 0,-9-5 0,11 7 0,1-1 0,1 7 0,4 6 0,0 4 0,6 2 0,-6-3 0,1-7 0,-3 9 0,3-8 0,-2 9 0,0-10 0,-1 4 0,-5-11 0,-8-1 0,-7-19 0,-12-9 0,-11-3 0,5-7 0,-13 7 0,30 16 0,-27-10 0,31 23 0,-6 1 0,12 4 0,16 20 0,-1-8 0,2 12 0,3-3 0,5 4 0,-4 3 0,3-10 0,-14 4 0,4-10 0,-9 7 0,6-3 0,-6-1 0,5 0 0,-12-7 0,12 7 0,-5-5 0,7 10 0,4-4 0,0 5 0,5 3 0,-1 1 0,4 0 0,-2 3 0,6-6 0,-8 20 0,4-5 0,-1 16 0,-3 0 0,3 1 0,0 8 0,-5 12 0,9-10 0,-5 23 0,0-10 0,6-6 0,-6 1 0,7-17 0,0-1 0,0-1 0,0-11 0,0-8 0,4-17 0,0-4 0,6-15 0,-5 19 0,-1-2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20.733"/>
    </inkml:context>
    <inkml:brush xml:id="br0">
      <inkml:brushProperty name="width" value="0.1" units="cm"/>
      <inkml:brushProperty name="height" value="0.1" units="cm"/>
    </inkml:brush>
  </inkml:definitions>
  <inkml:trace contextRef="#ctx0" brushRef="#br0">0 44 24575,'13'-5'0,"-4"1"0,7 4 0,4 0 0,-1 0 0,24 0 0,-14 0 0,29 0 0,-10 0 0,0 0 0,-3 0 0,-19 0 0,-2 0 0,-11 0 0,-1 0 0,-7-4 0,2 4 0,-2-4 0,4 4 0,-1 0 0,1-4 0,3 3 0,-3-3 0,7 4 0,-6 0 0,6 0 0,-7-4 0,4 3 0,-5-3 0,1 4 0,-1 0 0,0 0 0,1 0 0,-1 0 0,-3-3 0,3 2 0,-4-3 0,5 4 0,3 0 0,1 0 0,4 0 0,7 0 0,14 7 0,-2-1 0,9 2 0,-23 1 0,-7-8 0,-11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19.185"/>
    </inkml:context>
    <inkml:brush xml:id="br0">
      <inkml:brushProperty name="width" value="0.1" units="cm"/>
      <inkml:brushProperty name="height" value="0.1" units="cm"/>
    </inkml:brush>
  </inkml:definitions>
  <inkml:trace contextRef="#ctx0" brushRef="#br0">2907 3861 24575,'5'-9'0,"2"4"0,-6-2 0,7 2 0,-7-4 0,3 1 0,-4-5 0,0 0 0,0-4 0,-4-1 0,3 1 0,-8-7 0,4 5 0,-5-5 0,2 7 0,-2-7 0,0-2 0,-6-7 0,4 1 0,-3 6 0,5-5 0,1 12 0,-7-12 0,10 16 0,-8-15 0,5 15 0,-3-16 0,-7 5 0,7-7 0,-6 7 0,3 2 0,-4 0 0,5 9 0,-6-15 0,4 8 0,-6-11 0,2 8 0,-12-12 0,6-3 0,-2 5 0,4-8 0,4 5 0,-7-11 0,6 1 0,-18-14 0,15 12 0,-27-20 0,18 8 0,-4 9 0,8-5 0,-5 17 0,6-6 0,-5 9 0,14 12 0,-3-5 0,4 12 0,-7-24 0,7 21 0,-22-39 0,3 14 0,-16-25 0,-1 1 0,4 11 0,12 9 0,5 13 0,1-1 0,3-7 0,-4 4 0,-7-20 0,4 19 0,-16-25 0,2 0 0,13 19 0,-9-13 0,23 35 0,-9-12 0,10 7 0,-11-7 0,9 5 0,-9-5 0,11 7 0,1-1 0,1 7 0,4 6 0,0 4 0,6 2 0,-6-3 0,1-7 0,-3 9 0,3-8 0,-2 9 0,0-10 0,-1 4 0,-5-11 0,-8-1 0,-7-19 0,-12-9 0,-11-3 0,5-7 0,-13 7 0,30 16 0,-27-10 0,31 23 0,-6 1 0,12 4 0,16 20 0,-1-8 0,2 12 0,3-3 0,5 4 0,-4 3 0,3-10 0,-14 4 0,4-10 0,-9 7 0,6-3 0,-6-1 0,5 0 0,-12-7 0,12 7 0,-5-5 0,7 10 0,4-4 0,0 5 0,5 3 0,-1 1 0,4 0 0,-2 3 0,6-6 0,-8 20 0,4-5 0,-1 16 0,-3 0 0,3 1 0,0 8 0,-5 12 0,9-10 0,-5 23 0,0-10 0,6-6 0,-6 1 0,7-17 0,0-1 0,0-1 0,0-11 0,0-8 0,4-17 0,0-4 0,6-15 0,-5 19 0,-1-2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20.733"/>
    </inkml:context>
    <inkml:brush xml:id="br0">
      <inkml:brushProperty name="width" value="0.1" units="cm"/>
      <inkml:brushProperty name="height" value="0.1" units="cm"/>
    </inkml:brush>
  </inkml:definitions>
  <inkml:trace contextRef="#ctx0" brushRef="#br0">0 44 24575,'13'-5'0,"-4"1"0,7 4 0,4 0 0,-1 0 0,24 0 0,-14 0 0,29 0 0,-10 0 0,0 0 0,-3 0 0,-19 0 0,-2 0 0,-11 0 0,-1 0 0,-7-4 0,2 4 0,-2-4 0,4 4 0,-1 0 0,1-4 0,3 3 0,-3-3 0,7 4 0,-6 0 0,6 0 0,-7-4 0,4 3 0,-5-3 0,1 4 0,-1 0 0,0 0 0,1 0 0,-1 0 0,-3-3 0,3 2 0,-4-3 0,5 4 0,3 0 0,1 0 0,4 0 0,7 0 0,14 7 0,-2-1 0,9 2 0,-23 1 0,-7-8 0,-11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19.185"/>
    </inkml:context>
    <inkml:brush xml:id="br0">
      <inkml:brushProperty name="width" value="0.1" units="cm"/>
      <inkml:brushProperty name="height" value="0.1" units="cm"/>
    </inkml:brush>
  </inkml:definitions>
  <inkml:trace contextRef="#ctx0" brushRef="#br0">2907 3861 24575,'5'-9'0,"2"4"0,-6-2 0,7 2 0,-7-4 0,3 1 0,-4-5 0,0 0 0,0-4 0,-4-1 0,3 1 0,-8-7 0,4 5 0,-5-5 0,2 7 0,-2-7 0,0-2 0,-6-7 0,4 1 0,-3 6 0,5-5 0,1 12 0,-7-12 0,10 16 0,-8-15 0,5 15 0,-3-16 0,-7 5 0,7-7 0,-6 7 0,3 2 0,-4 0 0,5 9 0,-6-15 0,4 8 0,-6-11 0,2 8 0,-12-12 0,6-3 0,-2 5 0,4-8 0,4 5 0,-7-11 0,6 1 0,-18-14 0,15 12 0,-27-20 0,18 8 0,-4 9 0,8-5 0,-5 17 0,6-6 0,-5 9 0,14 12 0,-3-5 0,4 12 0,-7-24 0,7 21 0,-22-39 0,3 14 0,-16-25 0,-1 1 0,4 11 0,12 9 0,5 13 0,1-1 0,3-7 0,-4 4 0,-7-20 0,4 19 0,-16-25 0,2 0 0,13 19 0,-9-13 0,23 35 0,-9-12 0,10 7 0,-11-7 0,9 5 0,-9-5 0,11 7 0,1-1 0,1 7 0,4 6 0,0 4 0,6 2 0,-6-3 0,1-7 0,-3 9 0,3-8 0,-2 9 0,0-10 0,-1 4 0,-5-11 0,-8-1 0,-7-19 0,-12-9 0,-11-3 0,5-7 0,-13 7 0,30 16 0,-27-10 0,31 23 0,-6 1 0,12 4 0,16 20 0,-1-8 0,2 12 0,3-3 0,5 4 0,-4 3 0,3-10 0,-14 4 0,4-10 0,-9 7 0,6-3 0,-6-1 0,5 0 0,-12-7 0,12 7 0,-5-5 0,7 10 0,4-4 0,0 5 0,5 3 0,-1 1 0,4 0 0,-2 3 0,6-6 0,-8 20 0,4-5 0,-1 16 0,-3 0 0,3 1 0,0 8 0,-5 12 0,9-10 0,-5 23 0,0-10 0,6-6 0,-6 1 0,7-17 0,0-1 0,0-1 0,0-11 0,0-8 0,4-17 0,0-4 0,6-15 0,-5 19 0,-1-2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7T23:45:20.733"/>
    </inkml:context>
    <inkml:brush xml:id="br0">
      <inkml:brushProperty name="width" value="0.1" units="cm"/>
      <inkml:brushProperty name="height" value="0.1" units="cm"/>
    </inkml:brush>
  </inkml:definitions>
  <inkml:trace contextRef="#ctx0" brushRef="#br0">0 44 24575,'13'-5'0,"-4"1"0,7 4 0,4 0 0,-1 0 0,24 0 0,-14 0 0,29 0 0,-10 0 0,0 0 0,-3 0 0,-19 0 0,-2 0 0,-11 0 0,-1 0 0,-7-4 0,2 4 0,-2-4 0,4 4 0,-1 0 0,1-4 0,3 3 0,-3-3 0,7 4 0,-6 0 0,6 0 0,-7-4 0,4 3 0,-5-3 0,1 4 0,-1 0 0,0 0 0,1 0 0,-1 0 0,-3-3 0,3 2 0,-4-3 0,5 4 0,3 0 0,1 0 0,4 0 0,7 0 0,14 7 0,-2-1 0,9 2 0,-23 1 0,-7-8 0,-11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8:21.843"/>
    </inkml:context>
    <inkml:brush xml:id="br0">
      <inkml:brushProperty name="width" value="0.1" units="cm"/>
      <inkml:brushProperty name="height" value="0.1" units="cm"/>
      <inkml:brushProperty name="color" value="#E71224"/>
    </inkml:brush>
  </inkml:definitions>
  <inkml:trace contextRef="#ctx0" brushRef="#br0">1 1 24575,'0'12'0,"0"3"0,3-2 0,-2 10 0,3-5 0,0 1 0,-4 3 0,9 7 0,-8-3 0,3 11 0,-4-19 0,0 5 0,4-7 0,-3 14 0,2-10 0,-3 18 0,0-24 0,0 5 0,0-7 0,0-3 0,0 6 0,0 2 0,0 0 0,0 3 0,0 3 0,0 9 0,0-9 0,0 3 0,0-17 0,4-5 0,-3 3 0,3-2 0,-8-1 0,3 0 0,-3-4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5.265"/>
    </inkml:context>
    <inkml:brush xml:id="br0">
      <inkml:brushProperty name="width" value="0.1" units="cm"/>
      <inkml:brushProperty name="height" value="0.1" units="cm"/>
    </inkml:brush>
  </inkml:definitions>
  <inkml:trace contextRef="#ctx0" brushRef="#br0">0 0 24575,'13'0'0,"-1"0"0,-4 0 0,0 0 0,0 4 0,4-3 0,-3 3 0,37 3 0,-26-1 0,34 7 0,-23-5 0,-4 1 0,17 4 0,-18-3 0,6-1 0,10 9 0,4-9 0,2 11 0,15-6 0,-5 7 0,27-3 0,-27 3 0,31-4 0,-23 5 0,-10-6 0,2 1 0,34 12 0,-35-11 0,-4-2 0,-4-7 0,8 7 0,-32-15 0,12 7 0,-11-2 0,26 12 0,-17-5 0,22 15 0,-11-8 0,7 4 0,4 1 0,26 11 0,-9-8 0,3 1 0,-26-6 0,1-1 0,19-1 0,-2-2 0,10 10 0,-23-19 0,-5-2 0,-13-2 0,19 0 0,-36-2 0,7-4 0,-13 4 0,29 5 0,20 13 0,-20-10 0,33 18 0,-60-23 0,24 11 0,-4 0 0,-3-6 0,21 15 0,-9-12 0,-6 3 0,14 2 0,-27-9 0,10 7 0,-8-8 0,22 12 0,-20-5 0,50 13 0,-57-13 0,25 0 0,-33-5 0,22 8 0,-20-13 0,15 9 0,-25-16 0,4 3 0,-3 2 0,6-1 0,4 4 0,6-2 0,-1 3 0,6 2 0,-12-3 0,9 5 0,-10-4 0,47 25 0,-6-17 0,-3 5 0,1 0 0,20 3 0,-25-9 0,-4-1 0,-4 1 0,0-9 0,-35-15 0,-12-5 0,-4-4 0,-12-10 0,5 8 0,-4-9 0,11 12 0,-1 3 0,0-9 0,1 11 0,-2-11 0,2 9 0,0 0 0,-4-2 0,6 5 0,-5 2 0,7 1 0,-4 2 0,-1-7 0,1 3 0,0-6 0,3 5 0,-2-1 0,2 2 0,1 1 0,-4 0 0,8 0 0,-8 3 0,7-2 0,-6 2 0,6-3 0,-6 0 0,6-1 0,-10-6 0,9 5 0,-9-6 0,10 8 0,-3 0 0,1 3 0,2-2 0,-6 2 0,6-3 0,-7 0 0,4-12 0,-5 9 0,5-8 0,-3 11 0,6-4 0,-3 3 0,0-3 0,3 4 0,-2 3 0,3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9:06.939"/>
    </inkml:context>
    <inkml:brush xml:id="br0">
      <inkml:brushProperty name="width" value="0.1" units="cm"/>
      <inkml:brushProperty name="height" value="0.1" units="cm"/>
    </inkml:brush>
  </inkml:definitions>
  <inkml:trace contextRef="#ctx0" brushRef="#br0">1049 1 24575,'-53'0'0,"0"0"0,-19 9 0,-2 2 0,10-7 0,-1 1-1787,-21 9 0,8 2 1787,14-2 473,8-6 0,1-1-473,-10 6 623,-4-3-623,37 1 0,8-6 0,4 4 1860,5-5-1860,2 4 145,0 0-145,1-3 0,4 2 0,0-2 0,-8 10 0,10-5 0,-9 2 0,10-5 0,1-10 0,0 6 0,4-7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11:37:50.605"/>
    </inkml:context>
    <inkml:brush xml:id="br0">
      <inkml:brushProperty name="width" value="0.1" units="cm"/>
      <inkml:brushProperty name="height" value="0.1" units="cm"/>
    </inkml:brush>
  </inkml:definitions>
  <inkml:trace contextRef="#ctx0" brushRef="#br0">1 629 24575,'47'0'0,"31"-8"0,-5 1 0,16 0 0,-1-1-3095,-8-3 1,-1-1-1,8 0 3095,-10 3 0,6-1 0,4 0 0,2 1 0,1 0 0,-9 3 0,2-1 0,2 1 0,0 1 0,-1-1 0,-1 0 0,12-1 0,-2 0 0,0 0 0,1 0 0,2 0-484,-8 1 1,4 1 0,1-1 0,-1 1-1,-3-1 1,-6 0 483,14-3 0,-6 0 0,-3 0 0,-3-1 0,11-1 0,-5-1 0,-2-1 637,-6 0 1,-1-1-1,-8-1-637,6-8 0,-8-1 0,-10 8 0,-8-3 0,0-19 0,-50 27 3598,-4-1-3598,-4 6 6299,-1-1-6299,-7 7 375,-19 0-375,3 0 0,-27-7 0,9-1 0,-13-7 0,13 3 0,3 4 0,22 0 0,2 7 0,11-7 0,-4 8 0,3-4 0,-7 0 0,-3-1 0,1 0 0,-36-7 0,34 10 0,-45-12 0,29 12 0,-10-5 0,2 7 0,20 0 0,-6-4 0,5 3 0,4-4 0,3 5 0,10 0 0,-1 0 0,8 0 0,6-4 0,4 3 0,6-2 0,4 3 0,6 4 0,42 6 0,9 5 0,-14-5 0,-12-2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9/29/21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6EEF5002-9D08-D646-A8EF-E1620F3DEF9D}"/>
              </a:ext>
            </a:extLst>
          </p:cNvPr>
          <p:cNvSpPr>
            <a:spLocks noGrp="1" noRot="1" noChangeAspect="1" noChangeArrowheads="1" noTextEdit="1"/>
          </p:cNvSpPr>
          <p:nvPr>
            <p:ph type="sldImg"/>
          </p:nvPr>
        </p:nvSpPr>
        <p:spPr>
          <a:xfrm>
            <a:off x="401638" y="696913"/>
            <a:ext cx="6184900" cy="3479800"/>
          </a:xfrm>
          <a:ln/>
        </p:spPr>
      </p:sp>
      <p:sp>
        <p:nvSpPr>
          <p:cNvPr id="105474" name="Notes Placeholder 2">
            <a:extLst>
              <a:ext uri="{FF2B5EF4-FFF2-40B4-BE49-F238E27FC236}">
                <a16:creationId xmlns:a16="http://schemas.microsoft.com/office/drawing/2014/main" id="{6CE39F76-2E47-F741-9683-34709F009C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5475" name="Slide Number Placeholder 3">
            <a:extLst>
              <a:ext uri="{FF2B5EF4-FFF2-40B4-BE49-F238E27FC236}">
                <a16:creationId xmlns:a16="http://schemas.microsoft.com/office/drawing/2014/main" id="{2EF53013-C52A-A74D-884F-0B131F8AF70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ea typeface="ＭＳ Ｐゴシック" panose="020B0600070205080204" pitchFamily="34" charset="-128"/>
              </a:defRPr>
            </a:lvl1pPr>
            <a:lvl2pPr marL="742950" indent="-285750" defTabSz="928688">
              <a:defRPr sz="2400">
                <a:solidFill>
                  <a:schemeClr val="bg2"/>
                </a:solidFill>
                <a:latin typeface="Tahoma" panose="020B0604030504040204" pitchFamily="34" charset="0"/>
                <a:ea typeface="ＭＳ Ｐゴシック" panose="020B0600070205080204" pitchFamily="34" charset="-128"/>
              </a:defRPr>
            </a:lvl2pPr>
            <a:lvl3pPr marL="1143000" indent="-228600" defTabSz="928688">
              <a:defRPr sz="2400">
                <a:solidFill>
                  <a:schemeClr val="bg2"/>
                </a:solidFill>
                <a:latin typeface="Tahoma" panose="020B0604030504040204" pitchFamily="34" charset="0"/>
                <a:ea typeface="ＭＳ Ｐゴシック" panose="020B0600070205080204" pitchFamily="34" charset="-128"/>
              </a:defRPr>
            </a:lvl3pPr>
            <a:lvl4pPr marL="1600200" indent="-228600" defTabSz="928688">
              <a:defRPr sz="2400">
                <a:solidFill>
                  <a:schemeClr val="bg2"/>
                </a:solidFill>
                <a:latin typeface="Tahoma" panose="020B0604030504040204" pitchFamily="34" charset="0"/>
                <a:ea typeface="ＭＳ Ｐゴシック" panose="020B0600070205080204" pitchFamily="34" charset="-128"/>
              </a:defRPr>
            </a:lvl4pPr>
            <a:lvl5pPr marL="2057400" indent="-228600" defTabSz="928688">
              <a:defRPr sz="2400">
                <a:solidFill>
                  <a:schemeClr val="bg2"/>
                </a:solidFill>
                <a:latin typeface="Tahoma" panose="020B060403050404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2400">
                <a:solidFill>
                  <a:schemeClr val="bg2"/>
                </a:solidFill>
                <a:latin typeface="Tahoma" panose="020B060403050404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2400">
                <a:solidFill>
                  <a:schemeClr val="bg2"/>
                </a:solidFill>
                <a:latin typeface="Tahoma" panose="020B060403050404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2400">
                <a:solidFill>
                  <a:schemeClr val="bg2"/>
                </a:solidFill>
                <a:latin typeface="Tahoma" panose="020B060403050404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2400">
                <a:solidFill>
                  <a:schemeClr val="bg2"/>
                </a:solidFill>
                <a:latin typeface="Tahoma" panose="020B0604030504040204" pitchFamily="34" charset="0"/>
                <a:ea typeface="ＭＳ Ｐゴシック" panose="020B0600070205080204" pitchFamily="34" charset="-128"/>
              </a:defRPr>
            </a:lvl9pPr>
          </a:lstStyle>
          <a:p>
            <a:fld id="{D85A146D-05DD-E54E-B2EF-57F90A1B8F91}" type="slidenum">
              <a:rPr lang="en-US" altLang="en-US" sz="1200" smtClean="0">
                <a:solidFill>
                  <a:schemeClr val="tx1"/>
                </a:solidFill>
                <a:latin typeface="Times New Roman" panose="02020603050405020304" pitchFamily="18" charset="0"/>
              </a:rPr>
              <a:pPr/>
              <a:t>12</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93630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7">
            <a:extLst>
              <a:ext uri="{FF2B5EF4-FFF2-40B4-BE49-F238E27FC236}">
                <a16:creationId xmlns:a16="http://schemas.microsoft.com/office/drawing/2014/main" id="{17C83BC5-2583-0246-AAC8-C88C0E0FD1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F6AB0ED-CC01-2B44-8B86-4B2EBE09586E}" type="slidenum">
              <a:rPr lang="en-US" altLang="en-US" sz="1200">
                <a:solidFill>
                  <a:schemeClr val="tx1"/>
                </a:solidFill>
                <a:latin typeface="Times New Roman" panose="02020603050405020304" pitchFamily="18" charset="0"/>
              </a:rPr>
              <a:pPr/>
              <a:t>37</a:t>
            </a:fld>
            <a:endParaRPr lang="en-US" altLang="en-US" sz="1200">
              <a:solidFill>
                <a:schemeClr val="tx1"/>
              </a:solidFill>
              <a:latin typeface="Times New Roman" panose="02020603050405020304" pitchFamily="18" charset="0"/>
            </a:endParaRPr>
          </a:p>
        </p:txBody>
      </p:sp>
      <p:sp>
        <p:nvSpPr>
          <p:cNvPr id="54275" name="Text Box 1">
            <a:extLst>
              <a:ext uri="{FF2B5EF4-FFF2-40B4-BE49-F238E27FC236}">
                <a16:creationId xmlns:a16="http://schemas.microsoft.com/office/drawing/2014/main" id="{5DF2D176-993D-7749-8467-F1DB0C8DF1B6}"/>
              </a:ext>
            </a:extLst>
          </p:cNvPr>
          <p:cNvSpPr txBox="1">
            <a:spLocks noChangeArrowheads="1"/>
          </p:cNvSpPr>
          <p:nvPr/>
        </p:nvSpPr>
        <p:spPr bwMode="auto">
          <a:xfrm>
            <a:off x="1163638" y="696913"/>
            <a:ext cx="4648200" cy="3471862"/>
          </a:xfrm>
          <a:prstGeom prst="rect">
            <a:avLst/>
          </a:prstGeom>
          <a:solidFill>
            <a:srgbClr val="FFFFFF"/>
          </a:solidFill>
          <a:ln w="9360">
            <a:solidFill>
              <a:srgbClr val="000000"/>
            </a:solidFill>
            <a:miter lim="800000"/>
            <a:headEnd/>
            <a:tailEnd/>
          </a:ln>
        </p:spPr>
        <p:txBody>
          <a:bodyPr wrap="none" lIns="92958" tIns="46479" rIns="92958" bIns="46479"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54276" name="Rectangle 2">
            <a:extLst>
              <a:ext uri="{FF2B5EF4-FFF2-40B4-BE49-F238E27FC236}">
                <a16:creationId xmlns:a16="http://schemas.microsoft.com/office/drawing/2014/main" id="{92AAA3E9-4EC8-0144-A1F1-61A0777931CD}"/>
              </a:ext>
            </a:extLst>
          </p:cNvPr>
          <p:cNvSpPr>
            <a:spLocks noGrp="1" noChangeArrowheads="1"/>
          </p:cNvSpPr>
          <p:nvPr>
            <p:ph type="body"/>
          </p:nvPr>
        </p:nvSpPr>
        <p:spPr>
          <a:xfrm>
            <a:off x="698500" y="4410075"/>
            <a:ext cx="5572125" cy="4160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extLst>
      <p:ext uri="{BB962C8B-B14F-4D97-AF65-F5344CB8AC3E}">
        <p14:creationId xmlns:p14="http://schemas.microsoft.com/office/powerpoint/2010/main" val="2683654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9/29/21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9/29/21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9/29/21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9/29/21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9/29/21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tiff"/><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3.xml"/><Relationship Id="rId18" Type="http://schemas.openxmlformats.org/officeDocument/2006/relationships/image" Target="../media/image14.png"/><Relationship Id="rId3" Type="http://schemas.openxmlformats.org/officeDocument/2006/relationships/image" Target="../media/image4.svg"/><Relationship Id="rId21" Type="http://schemas.openxmlformats.org/officeDocument/2006/relationships/customXml" Target="../ink/ink7.xml"/><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customXml" Target="../ink/ink5.xml"/><Relationship Id="rId2" Type="http://schemas.openxmlformats.org/officeDocument/2006/relationships/image" Target="../media/image3.png"/><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2.xml"/><Relationship Id="rId24" Type="http://schemas.openxmlformats.org/officeDocument/2006/relationships/image" Target="../media/image17.png"/><Relationship Id="rId5" Type="http://schemas.openxmlformats.org/officeDocument/2006/relationships/image" Target="../media/image6.svg"/><Relationship Id="rId15" Type="http://schemas.openxmlformats.org/officeDocument/2006/relationships/customXml" Target="../ink/ink4.xml"/><Relationship Id="rId23" Type="http://schemas.openxmlformats.org/officeDocument/2006/relationships/customXml" Target="../ink/ink8.xml"/><Relationship Id="rId10" Type="http://schemas.openxmlformats.org/officeDocument/2006/relationships/image" Target="../media/image10.png"/><Relationship Id="rId19" Type="http://schemas.openxmlformats.org/officeDocument/2006/relationships/customXml" Target="../ink/ink6.xml"/><Relationship Id="rId4" Type="http://schemas.openxmlformats.org/officeDocument/2006/relationships/image" Target="../media/image5.png"/><Relationship Id="rId9" Type="http://schemas.openxmlformats.org/officeDocument/2006/relationships/customXml" Target="../ink/ink1.xml"/><Relationship Id="rId14" Type="http://schemas.openxmlformats.org/officeDocument/2006/relationships/image" Target="../media/image12.png"/><Relationship Id="rId22"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22.xml"/><Relationship Id="rId3" Type="http://schemas.openxmlformats.org/officeDocument/2006/relationships/image" Target="../media/image4.svg"/><Relationship Id="rId21" Type="http://schemas.openxmlformats.org/officeDocument/2006/relationships/customXml" Target="../ink/ink23.xml"/><Relationship Id="rId7" Type="http://schemas.openxmlformats.org/officeDocument/2006/relationships/customXml" Target="../ink/ink17.xml"/><Relationship Id="rId12" Type="http://schemas.openxmlformats.org/officeDocument/2006/relationships/customXml" Target="../ink/ink19.xml"/><Relationship Id="rId17" Type="http://schemas.openxmlformats.org/officeDocument/2006/relationships/image" Target="../media/image19.png"/><Relationship Id="rId2" Type="http://schemas.openxmlformats.org/officeDocument/2006/relationships/image" Target="../media/image3.png"/><Relationship Id="rId16" Type="http://schemas.openxmlformats.org/officeDocument/2006/relationships/customXml" Target="../ink/ink21.xml"/><Relationship Id="rId20"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1.png"/><Relationship Id="rId24" Type="http://schemas.openxmlformats.org/officeDocument/2006/relationships/image" Target="../media/image22.png"/><Relationship Id="rId5" Type="http://schemas.openxmlformats.org/officeDocument/2006/relationships/image" Target="../media/image8.svg"/><Relationship Id="rId15" Type="http://schemas.openxmlformats.org/officeDocument/2006/relationships/image" Target="../media/image17.png"/><Relationship Id="rId23" Type="http://schemas.openxmlformats.org/officeDocument/2006/relationships/customXml" Target="../ink/ink24.xml"/><Relationship Id="rId10" Type="http://schemas.openxmlformats.org/officeDocument/2006/relationships/customXml" Target="../ink/ink18.xml"/><Relationship Id="rId19"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customXml" Target="../ink/ink20.xml"/><Relationship Id="rId22"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52.png"/><Relationship Id="rId18" Type="http://schemas.openxmlformats.org/officeDocument/2006/relationships/image" Target="../media/image41.jpeg"/><Relationship Id="rId3" Type="http://schemas.openxmlformats.org/officeDocument/2006/relationships/image" Target="../media/image9.png"/><Relationship Id="rId7" Type="http://schemas.openxmlformats.org/officeDocument/2006/relationships/image" Target="../media/image49.png"/><Relationship Id="rId12" Type="http://schemas.openxmlformats.org/officeDocument/2006/relationships/customXml" Target="../ink/ink29.xml"/><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customXml" Target="../ink/ink31.xml"/><Relationship Id="rId1" Type="http://schemas.openxmlformats.org/officeDocument/2006/relationships/slideLayout" Target="../slideLayouts/slideLayout7.xml"/><Relationship Id="rId6" Type="http://schemas.openxmlformats.org/officeDocument/2006/relationships/customXml" Target="../ink/ink26.xml"/><Relationship Id="rId11" Type="http://schemas.openxmlformats.org/officeDocument/2006/relationships/image" Target="../media/image51.png"/><Relationship Id="rId5" Type="http://schemas.openxmlformats.org/officeDocument/2006/relationships/image" Target="../media/image48.png"/><Relationship Id="rId15" Type="http://schemas.openxmlformats.org/officeDocument/2006/relationships/image" Target="../media/image53.png"/><Relationship Id="rId10" Type="http://schemas.openxmlformats.org/officeDocument/2006/relationships/customXml" Target="../ink/ink28.xml"/><Relationship Id="rId4" Type="http://schemas.openxmlformats.org/officeDocument/2006/relationships/customXml" Target="../ink/ink25.xml"/><Relationship Id="rId9" Type="http://schemas.openxmlformats.org/officeDocument/2006/relationships/image" Target="../media/image50.png"/><Relationship Id="rId14" Type="http://schemas.openxmlformats.org/officeDocument/2006/relationships/customXml" Target="../ink/ink30.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1.png"/><Relationship Id="rId18" Type="http://schemas.openxmlformats.org/officeDocument/2006/relationships/customXml" Target="../ink/ink13.xml"/><Relationship Id="rId26" Type="http://schemas.openxmlformats.org/officeDocument/2006/relationships/image" Target="../media/image11.gif"/><Relationship Id="rId3" Type="http://schemas.openxmlformats.org/officeDocument/2006/relationships/image" Target="../media/image6.svg"/><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customXml" Target="../ink/ink10.xml"/><Relationship Id="rId17" Type="http://schemas.openxmlformats.org/officeDocument/2006/relationships/image" Target="../media/image17.png"/><Relationship Id="rId25" Type="http://schemas.openxmlformats.org/officeDocument/2006/relationships/image" Target="../media/image22.png"/><Relationship Id="rId2" Type="http://schemas.openxmlformats.org/officeDocument/2006/relationships/image" Target="../media/image5.png"/><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0.tiff"/><Relationship Id="rId11" Type="http://schemas.openxmlformats.org/officeDocument/2006/relationships/image" Target="../media/image10.png"/><Relationship Id="rId24" Type="http://schemas.openxmlformats.org/officeDocument/2006/relationships/customXml" Target="../ink/ink16.xml"/><Relationship Id="rId5" Type="http://schemas.openxmlformats.org/officeDocument/2006/relationships/image" Target="../media/image4.svg"/><Relationship Id="rId15" Type="http://schemas.openxmlformats.org/officeDocument/2006/relationships/image" Target="../media/image16.png"/><Relationship Id="rId23" Type="http://schemas.openxmlformats.org/officeDocument/2006/relationships/image" Target="../media/image21.png"/><Relationship Id="rId10" Type="http://schemas.openxmlformats.org/officeDocument/2006/relationships/customXml" Target="../ink/ink9.xml"/><Relationship Id="rId19"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customXml" Target="../ink/ink11.xml"/><Relationship Id="rId22" Type="http://schemas.openxmlformats.org/officeDocument/2006/relationships/customXml" Target="../ink/ink15.xml"/></Relationships>
</file>

<file path=ppt/slides/_rels/slide30.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57.png"/><Relationship Id="rId18" Type="http://schemas.openxmlformats.org/officeDocument/2006/relationships/image" Target="../media/image10.tiff"/><Relationship Id="rId3" Type="http://schemas.openxmlformats.org/officeDocument/2006/relationships/image" Target="../media/image9.png"/><Relationship Id="rId7" Type="http://schemas.openxmlformats.org/officeDocument/2006/relationships/image" Target="../media/image49.png"/><Relationship Id="rId12" Type="http://schemas.openxmlformats.org/officeDocument/2006/relationships/customXml" Target="../ink/ink36.xml"/><Relationship Id="rId17" Type="http://schemas.openxmlformats.org/officeDocument/2006/relationships/image" Target="../media/image59.png"/><Relationship Id="rId2" Type="http://schemas.openxmlformats.org/officeDocument/2006/relationships/image" Target="../media/image40.png"/><Relationship Id="rId16" Type="http://schemas.openxmlformats.org/officeDocument/2006/relationships/customXml" Target="../ink/ink38.xml"/><Relationship Id="rId1" Type="http://schemas.openxmlformats.org/officeDocument/2006/relationships/slideLayout" Target="../slideLayouts/slideLayout7.xml"/><Relationship Id="rId6" Type="http://schemas.openxmlformats.org/officeDocument/2006/relationships/customXml" Target="../ink/ink33.xml"/><Relationship Id="rId11" Type="http://schemas.openxmlformats.org/officeDocument/2006/relationships/image" Target="../media/image56.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customXml" Target="../ink/ink35.xml"/><Relationship Id="rId4" Type="http://schemas.openxmlformats.org/officeDocument/2006/relationships/customXml" Target="../ink/ink32.xml"/><Relationship Id="rId9" Type="http://schemas.openxmlformats.org/officeDocument/2006/relationships/image" Target="../media/image54.png"/><Relationship Id="rId14" Type="http://schemas.openxmlformats.org/officeDocument/2006/relationships/customXml" Target="../ink/ink37.xml"/></Relationships>
</file>

<file path=ppt/slides/_rels/slide31.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49.png"/><Relationship Id="rId12" Type="http://schemas.openxmlformats.org/officeDocument/2006/relationships/customXml" Target="../ink/ink43.xml"/><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customXml" Target="../ink/ink40.xml"/><Relationship Id="rId11" Type="http://schemas.openxmlformats.org/officeDocument/2006/relationships/image" Target="../media/image56.png"/><Relationship Id="rId5" Type="http://schemas.openxmlformats.org/officeDocument/2006/relationships/image" Target="../media/image48.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46.xml"/><Relationship Id="rId3" Type="http://schemas.openxmlformats.org/officeDocument/2006/relationships/customXml" Target="../ink/ink44.xml"/><Relationship Id="rId7" Type="http://schemas.openxmlformats.org/officeDocument/2006/relationships/image" Target="../media/image9.png"/><Relationship Id="rId12" Type="http://schemas.openxmlformats.org/officeDocument/2006/relationships/image" Target="../media/image10.tiff"/><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5.png"/><Relationship Id="rId5" Type="http://schemas.openxmlformats.org/officeDocument/2006/relationships/customXml" Target="../ink/ink45.xml"/><Relationship Id="rId10" Type="http://schemas.openxmlformats.org/officeDocument/2006/relationships/customXml" Target="../ink/ink47.xml"/><Relationship Id="rId4" Type="http://schemas.openxmlformats.org/officeDocument/2006/relationships/image" Target="../media/image62.pn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customXml" Target="../ink/ink48.xml"/><Relationship Id="rId7" Type="http://schemas.openxmlformats.org/officeDocument/2006/relationships/customXml" Target="../ink/ink50.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customXml" Target="../ink/ink49.xml"/><Relationship Id="rId10" Type="http://schemas.openxmlformats.org/officeDocument/2006/relationships/image" Target="../media/image60.png"/><Relationship Id="rId4" Type="http://schemas.openxmlformats.org/officeDocument/2006/relationships/image" Target="../media/image71.png"/><Relationship Id="rId9" Type="http://schemas.openxmlformats.org/officeDocument/2006/relationships/customXml" Target="../ink/ink5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customXml" Target="../ink/ink53.xml"/><Relationship Id="rId5" Type="http://schemas.openxmlformats.org/officeDocument/2006/relationships/image" Target="../media/image77.png"/><Relationship Id="rId4" Type="http://schemas.openxmlformats.org/officeDocument/2006/relationships/customXml" Target="../ink/ink52.xml"/></Relationships>
</file>

<file path=ppt/slides/_rels/slide47.xml.rels><?xml version="1.0" encoding="UTF-8" standalone="yes"?>
<Relationships xmlns="http://schemas.openxmlformats.org/package/2006/relationships"><Relationship Id="rId3" Type="http://schemas.openxmlformats.org/officeDocument/2006/relationships/customXml" Target="../ink/ink54.xml"/><Relationship Id="rId7"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customXml" Target="../ink/ink55.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customXml" Target="../ink/ink5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8.png"/><Relationship Id="rId4" Type="http://schemas.openxmlformats.org/officeDocument/2006/relationships/customXml" Target="../ink/ink57.xml"/></Relationships>
</file>

<file path=ppt/slides/_rels/slide4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tiff"/><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87.jpeg"/></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8702010-68BC-443D-88D4-407773D9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76" name="Rectangle 75">
            <a:extLst>
              <a:ext uri="{FF2B5EF4-FFF2-40B4-BE49-F238E27FC236}">
                <a16:creationId xmlns:a16="http://schemas.microsoft.com/office/drawing/2014/main" id="{CFFB3FCD-ADAB-4198-B351-2D48D2A62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644066" y="1879857"/>
            <a:ext cx="6611964" cy="3042706"/>
          </a:xfrm>
        </p:spPr>
        <p:txBody>
          <a:bodyPr>
            <a:normAutofit/>
          </a:bodyPr>
          <a:lstStyle/>
          <a:p>
            <a:r>
              <a:rPr lang="en-US" sz="3600" dirty="0"/>
              <a:t>CROSS-SITE REQUEST FORGERY</a:t>
            </a:r>
            <a:br>
              <a:rPr lang="en-US" sz="3600" dirty="0"/>
            </a:br>
            <a:r>
              <a:rPr lang="en-US" sz="3600" dirty="0"/>
              <a:t>SERVER-SIDE REQUEST FORGERY</a:t>
            </a:r>
            <a:br>
              <a:rPr lang="en-US" sz="3600" dirty="0"/>
            </a:br>
            <a:r>
              <a:rPr lang="en-US" sz="3600" dirty="0"/>
              <a:t>CLICKJACKING</a:t>
            </a:r>
            <a:br>
              <a:rPr lang="en-US" sz="3800" dirty="0"/>
            </a:br>
            <a:br>
              <a:rPr lang="en-US" sz="3800" dirty="0"/>
            </a:br>
            <a:r>
              <a:rPr lang="en-US" sz="2400" dirty="0"/>
              <a:t>Vitaly Shmatikov</a:t>
            </a:r>
            <a:endParaRPr lang="en-US" sz="3800" dirty="0"/>
          </a:p>
        </p:txBody>
      </p:sp>
      <p:sp>
        <p:nvSpPr>
          <p:cNvPr id="78" name="Rectangle 77">
            <a:extLst>
              <a:ext uri="{FF2B5EF4-FFF2-40B4-BE49-F238E27FC236}">
                <a16:creationId xmlns:a16="http://schemas.microsoft.com/office/drawing/2014/main" id="{728BB691-7718-4B75-B2DC-DD370B7D0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id="{934E5709-24C6-4EAA-A963-DEB137693C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A50C428-FB13-481F-9585-5BCCF34DB1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ABEFF2D-6408-485D-BAD5-EFF000E256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A person in a military uniform holding an object&#10;&#10;Description automatically generated with low confidence">
            <a:extLst>
              <a:ext uri="{FF2B5EF4-FFF2-40B4-BE49-F238E27FC236}">
                <a16:creationId xmlns:a16="http://schemas.microsoft.com/office/drawing/2014/main" id="{62BE8DAC-AFAE-F54B-82D7-32EC0C0650EC}"/>
              </a:ext>
            </a:extLst>
          </p:cNvPr>
          <p:cNvPicPr>
            <a:picLocks noChangeAspect="1"/>
          </p:cNvPicPr>
          <p:nvPr/>
        </p:nvPicPr>
        <p:blipFill rotWithShape="1">
          <a:blip r:embed="rId2"/>
          <a:srcRect l="3014"/>
          <a:stretch/>
        </p:blipFill>
        <p:spPr>
          <a:xfrm>
            <a:off x="7228702" y="621793"/>
            <a:ext cx="4342547" cy="5614416"/>
          </a:xfrm>
          <a:prstGeom prst="rect">
            <a:avLst/>
          </a:prstGeom>
        </p:spPr>
      </p:pic>
    </p:spTree>
    <p:extLst>
      <p:ext uri="{BB962C8B-B14F-4D97-AF65-F5344CB8AC3E}">
        <p14:creationId xmlns:p14="http://schemas.microsoft.com/office/powerpoint/2010/main" val="560089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122" y="413053"/>
            <a:ext cx="8212114" cy="6064596"/>
          </a:xfrm>
          <a:prstGeom prst="rect">
            <a:avLst/>
          </a:prstGeom>
          <a:noFill/>
          <a:ln w="6350" cap="sq" cmpd="sng" algn="ctr">
            <a:solidFill>
              <a:srgbClr val="404040"/>
            </a:solidFill>
            <a:prstDash val="solid"/>
            <a:miter lim="800000"/>
          </a:ln>
          <a:effectLst/>
        </p:spPr>
      </p:sp>
      <p:pic>
        <p:nvPicPr>
          <p:cNvPr id="102404" name="Picture 4" descr="db1">
            <a:extLst>
              <a:ext uri="{FF2B5EF4-FFF2-40B4-BE49-F238E27FC236}">
                <a16:creationId xmlns:a16="http://schemas.microsoft.com/office/drawing/2014/main" id="{807A8AF7-9FDE-7C49-9D65-0086EEA0C5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4701" y="1588499"/>
            <a:ext cx="7237877" cy="370940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76">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6699"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03" name="Rectangle 3">
            <a:extLst>
              <a:ext uri="{FF2B5EF4-FFF2-40B4-BE49-F238E27FC236}">
                <a16:creationId xmlns:a16="http://schemas.microsoft.com/office/drawing/2014/main" id="{E715EEC3-C2AD-6849-AE65-C1740A711DF0}"/>
              </a:ext>
            </a:extLst>
          </p:cNvPr>
          <p:cNvSpPr>
            <a:spLocks noGrp="1" noChangeArrowheads="1"/>
          </p:cNvSpPr>
          <p:nvPr>
            <p:ph idx="1"/>
          </p:nvPr>
        </p:nvSpPr>
        <p:spPr>
          <a:xfrm>
            <a:off x="9156699" y="2152256"/>
            <a:ext cx="2616201" cy="3854197"/>
          </a:xfrm>
        </p:spPr>
        <p:txBody>
          <a:bodyPr>
            <a:normAutofit/>
          </a:bodyPr>
          <a:lstStyle/>
          <a:p>
            <a:r>
              <a:rPr lang="en-US" altLang="en-US" sz="1800" dirty="0">
                <a:solidFill>
                  <a:schemeClr val="tx1">
                    <a:lumMod val="85000"/>
                    <a:lumOff val="15000"/>
                  </a:schemeClr>
                </a:solidFill>
                <a:ea typeface="ＭＳ Ｐゴシック" panose="020B0600070205080204" pitchFamily="34" charset="-128"/>
              </a:rPr>
              <a:t>User is tricked into visiting a malicious site</a:t>
            </a:r>
          </a:p>
          <a:p>
            <a:r>
              <a:rPr lang="en-US" altLang="en-US" sz="1800" dirty="0">
                <a:solidFill>
                  <a:schemeClr val="tx1">
                    <a:lumMod val="85000"/>
                    <a:lumOff val="15000"/>
                  </a:schemeClr>
                </a:solidFill>
                <a:ea typeface="ＭＳ Ｐゴシック" panose="020B0600070205080204" pitchFamily="34" charset="-128"/>
              </a:rPr>
              <a:t>Malicious script detects victim’</a:t>
            </a:r>
            <a:r>
              <a:rPr lang="en-US" altLang="ja-JP" sz="1800" dirty="0">
                <a:solidFill>
                  <a:schemeClr val="tx1">
                    <a:lumMod val="85000"/>
                    <a:lumOff val="15000"/>
                  </a:schemeClr>
                </a:solidFill>
                <a:ea typeface="ＭＳ Ｐゴシック" panose="020B0600070205080204" pitchFamily="34" charset="-128"/>
              </a:rPr>
              <a:t>s address</a:t>
            </a:r>
          </a:p>
          <a:p>
            <a:pPr lvl="1"/>
            <a:r>
              <a:rPr lang="en-US" altLang="en-US" sz="1600" dirty="0">
                <a:solidFill>
                  <a:schemeClr val="tx1">
                    <a:lumMod val="85000"/>
                    <a:lumOff val="15000"/>
                  </a:schemeClr>
                </a:solidFill>
                <a:ea typeface="ＭＳ Ｐゴシック" panose="020B0600070205080204" pitchFamily="34" charset="-128"/>
              </a:rPr>
              <a:t>Socket back to malicious host, read socket’</a:t>
            </a:r>
            <a:r>
              <a:rPr lang="en-US" altLang="ja-JP" sz="1600" dirty="0">
                <a:solidFill>
                  <a:schemeClr val="tx1">
                    <a:lumMod val="85000"/>
                    <a:lumOff val="15000"/>
                  </a:schemeClr>
                </a:solidFill>
                <a:ea typeface="ＭＳ Ｐゴシック" panose="020B0600070205080204" pitchFamily="34" charset="-128"/>
              </a:rPr>
              <a:t>s address</a:t>
            </a:r>
          </a:p>
          <a:p>
            <a:r>
              <a:rPr lang="en-US" altLang="en-US" sz="1800" dirty="0">
                <a:solidFill>
                  <a:schemeClr val="tx1">
                    <a:lumMod val="85000"/>
                    <a:lumOff val="15000"/>
                  </a:schemeClr>
                </a:solidFill>
                <a:ea typeface="ＭＳ Ｐゴシック" panose="020B0600070205080204" pitchFamily="34" charset="-128"/>
              </a:rPr>
              <a:t>Next step: reprogram the router</a:t>
            </a:r>
          </a:p>
        </p:txBody>
      </p:sp>
      <p:sp>
        <p:nvSpPr>
          <p:cNvPr id="2" name="Rectangle 1">
            <a:extLst>
              <a:ext uri="{FF2B5EF4-FFF2-40B4-BE49-F238E27FC236}">
                <a16:creationId xmlns:a16="http://schemas.microsoft.com/office/drawing/2014/main" id="{6001A964-0B76-044F-8B35-48F22889A8FA}"/>
              </a:ext>
            </a:extLst>
          </p:cNvPr>
          <p:cNvSpPr/>
          <p:nvPr/>
        </p:nvSpPr>
        <p:spPr>
          <a:xfrm>
            <a:off x="4648163" y="6012832"/>
            <a:ext cx="3724096" cy="338554"/>
          </a:xfrm>
          <a:prstGeom prst="rect">
            <a:avLst/>
          </a:prstGeom>
        </p:spPr>
        <p:txBody>
          <a:bodyPr wrap="none">
            <a:spAutoFit/>
          </a:bodyPr>
          <a:lstStyle/>
          <a:p>
            <a:pPr>
              <a:spcAft>
                <a:spcPts val="600"/>
              </a:spcAft>
            </a:pPr>
            <a:r>
              <a:rPr lang="en-US" altLang="en-US" sz="1600" i="1" dirty="0" err="1"/>
              <a:t>Stamm</a:t>
            </a:r>
            <a:r>
              <a:rPr lang="en-US" altLang="en-US" sz="1600" i="1" dirty="0"/>
              <a:t> et al. ”</a:t>
            </a:r>
            <a:r>
              <a:rPr lang="en-US" altLang="ja-JP" sz="1600" i="1" dirty="0"/>
              <a:t>Drive-By Pharming</a:t>
            </a:r>
            <a:r>
              <a:rPr lang="ja-JP" altLang="en-US" sz="1600" i="1"/>
              <a:t>”</a:t>
            </a:r>
            <a:r>
              <a:rPr lang="en-US" altLang="ja-JP" sz="1600" i="1" dirty="0"/>
              <a:t>(2006)</a:t>
            </a:r>
            <a:endParaRPr lang="en-US" sz="1600" i="1" dirty="0"/>
          </a:p>
        </p:txBody>
      </p:sp>
      <p:sp>
        <p:nvSpPr>
          <p:cNvPr id="3" name="TextBox 2">
            <a:extLst>
              <a:ext uri="{FF2B5EF4-FFF2-40B4-BE49-F238E27FC236}">
                <a16:creationId xmlns:a16="http://schemas.microsoft.com/office/drawing/2014/main" id="{BE8CE98A-2B50-014D-81EE-ACC8610C4451}"/>
              </a:ext>
            </a:extLst>
          </p:cNvPr>
          <p:cNvSpPr txBox="1"/>
          <p:nvPr/>
        </p:nvSpPr>
        <p:spPr>
          <a:xfrm>
            <a:off x="914400" y="749147"/>
            <a:ext cx="4063933" cy="707886"/>
          </a:xfrm>
          <a:prstGeom prst="rect">
            <a:avLst/>
          </a:prstGeom>
          <a:noFill/>
        </p:spPr>
        <p:txBody>
          <a:bodyPr wrap="none" rtlCol="0">
            <a:spAutoFit/>
          </a:bodyPr>
          <a:lstStyle/>
          <a:p>
            <a:r>
              <a:rPr lang="en-US" sz="4000" dirty="0">
                <a:latin typeface="+mj-lt"/>
              </a:rPr>
              <a:t>Drive-By Pharming</a:t>
            </a:r>
          </a:p>
        </p:txBody>
      </p:sp>
    </p:spTree>
    <p:extLst>
      <p:ext uri="{BB962C8B-B14F-4D97-AF65-F5344CB8AC3E}">
        <p14:creationId xmlns:p14="http://schemas.microsoft.com/office/powerpoint/2010/main" val="14924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B0CE38C9-0117-814E-953E-23C70A04BA94}"/>
              </a:ext>
            </a:extLst>
          </p:cNvPr>
          <p:cNvSpPr>
            <a:spLocks noGrp="1" noChangeArrowheads="1"/>
          </p:cNvSpPr>
          <p:nvPr>
            <p:ph type="title"/>
          </p:nvPr>
        </p:nvSpPr>
        <p:spPr/>
        <p:txBody>
          <a:bodyPr/>
          <a:lstStyle/>
          <a:p>
            <a:r>
              <a:rPr lang="en-US" altLang="en-US">
                <a:ea typeface="ＭＳ Ｐゴシック" panose="020B0600070205080204" pitchFamily="34" charset="-128"/>
              </a:rPr>
              <a:t>Finding the Router</a:t>
            </a:r>
          </a:p>
        </p:txBody>
      </p:sp>
      <p:sp>
        <p:nvSpPr>
          <p:cNvPr id="103426" name="Rectangle 3" descr="Rectangle: Click to edit Master text styles&#10;Second level&#10;Third level&#10;Fourth level&#10;Fifth level">
            <a:extLst>
              <a:ext uri="{FF2B5EF4-FFF2-40B4-BE49-F238E27FC236}">
                <a16:creationId xmlns:a16="http://schemas.microsoft.com/office/drawing/2014/main" id="{AD8A6C0C-22B6-6F49-9551-5256960C48DC}"/>
              </a:ext>
            </a:extLst>
          </p:cNvPr>
          <p:cNvSpPr>
            <a:spLocks noGrp="1" noChangeArrowheads="1"/>
          </p:cNvSpPr>
          <p:nvPr>
            <p:ph type="body" idx="1"/>
          </p:nvPr>
        </p:nvSpPr>
        <p:spPr>
          <a:xfrm>
            <a:off x="1704975" y="4165525"/>
            <a:ext cx="6927849" cy="1866346"/>
          </a:xfrm>
        </p:spPr>
        <p:txBody>
          <a:bodyPr>
            <a:noAutofit/>
          </a:bodyPr>
          <a:lstStyle/>
          <a:p>
            <a:r>
              <a:rPr lang="en-US" altLang="en-US" sz="2000" dirty="0">
                <a:ea typeface="ＭＳ Ｐゴシック" panose="020B0600070205080204" pitchFamily="34" charset="-128"/>
              </a:rPr>
              <a:t>Script from a malicious site can </a:t>
            </a:r>
            <a:r>
              <a:rPr lang="en-US" altLang="en-US" sz="2000" dirty="0">
                <a:solidFill>
                  <a:srgbClr val="C00000"/>
                </a:solidFill>
                <a:ea typeface="ＭＳ Ｐゴシック" panose="020B0600070205080204" pitchFamily="34" charset="-128"/>
              </a:rPr>
              <a:t>scan local network without violating the same origin policy!</a:t>
            </a:r>
          </a:p>
          <a:p>
            <a:pPr lvl="1"/>
            <a:r>
              <a:rPr lang="en-US" altLang="en-US" sz="1800" dirty="0">
                <a:ea typeface="ＭＳ Ｐゴシック" panose="020B0600070205080204" pitchFamily="34" charset="-128"/>
              </a:rPr>
              <a:t>Pretend to fetch an image from an IP address</a:t>
            </a:r>
          </a:p>
          <a:p>
            <a:pPr lvl="1"/>
            <a:r>
              <a:rPr lang="en-US" altLang="en-US" sz="1800" dirty="0">
                <a:ea typeface="ＭＳ Ｐゴシック" panose="020B0600070205080204" pitchFamily="34" charset="-128"/>
              </a:rPr>
              <a:t>Detect success using </a:t>
            </a:r>
            <a:r>
              <a:rPr lang="en-US" altLang="en-US" sz="1800" dirty="0" err="1">
                <a:ea typeface="ＭＳ Ｐゴシック" panose="020B0600070205080204" pitchFamily="34" charset="-128"/>
              </a:rPr>
              <a:t>onError</a:t>
            </a:r>
            <a:endParaRPr lang="en-US" altLang="en-US" sz="1800" dirty="0">
              <a:ea typeface="ＭＳ Ｐゴシック" panose="020B0600070205080204" pitchFamily="34" charset="-128"/>
            </a:endParaRPr>
          </a:p>
          <a:p>
            <a:pPr lvl="2">
              <a:buFontTx/>
              <a:buNone/>
            </a:pPr>
            <a:r>
              <a:rPr lang="en-US" altLang="en-US" sz="1600" dirty="0">
                <a:solidFill>
                  <a:schemeClr val="tx2"/>
                </a:solidFill>
                <a:ea typeface="ＭＳ Ｐゴシック" panose="020B0600070205080204" pitchFamily="34" charset="-128"/>
              </a:rPr>
              <a:t>&lt;IMG  SRC=192.168.0.1 </a:t>
            </a:r>
            <a:r>
              <a:rPr lang="en-US" altLang="en-US" sz="1600" dirty="0" err="1">
                <a:solidFill>
                  <a:schemeClr val="tx2"/>
                </a:solidFill>
                <a:ea typeface="ＭＳ Ｐゴシック" panose="020B0600070205080204" pitchFamily="34" charset="-128"/>
              </a:rPr>
              <a:t>onError</a:t>
            </a:r>
            <a:r>
              <a:rPr lang="en-US" altLang="en-US" sz="1600" dirty="0">
                <a:solidFill>
                  <a:schemeClr val="tx2"/>
                </a:solidFill>
                <a:ea typeface="ＭＳ Ｐゴシック" panose="020B0600070205080204" pitchFamily="34" charset="-128"/>
              </a:rPr>
              <a:t> = do()&gt;</a:t>
            </a:r>
          </a:p>
          <a:p>
            <a:r>
              <a:rPr lang="en-US" altLang="en-US" sz="2000" dirty="0">
                <a:ea typeface="ＭＳ Ｐゴシック" panose="020B0600070205080204" pitchFamily="34" charset="-128"/>
              </a:rPr>
              <a:t>Determine router type by the image it serves</a:t>
            </a:r>
          </a:p>
        </p:txBody>
      </p:sp>
      <p:sp>
        <p:nvSpPr>
          <p:cNvPr id="7" name="Rectangle 6">
            <a:extLst>
              <a:ext uri="{FF2B5EF4-FFF2-40B4-BE49-F238E27FC236}">
                <a16:creationId xmlns:a16="http://schemas.microsoft.com/office/drawing/2014/main" id="{7FDD6D7F-FB7E-124A-B3AA-9CEC5FF1A57F}"/>
              </a:ext>
            </a:extLst>
          </p:cNvPr>
          <p:cNvSpPr/>
          <p:nvPr/>
        </p:nvSpPr>
        <p:spPr>
          <a:xfrm>
            <a:off x="7226724" y="5228389"/>
            <a:ext cx="2663234" cy="1077218"/>
          </a:xfrm>
          <a:prstGeom prst="rect">
            <a:avLst/>
          </a:prstGeom>
          <a:solidFill>
            <a:schemeClr val="bg2">
              <a:lumMod val="75000"/>
            </a:schemeClr>
          </a:solidFill>
          <a:ln>
            <a:solidFill>
              <a:schemeClr val="tx1"/>
            </a:solidFill>
          </a:ln>
        </p:spPr>
        <p:txBody>
          <a:bodyPr wrap="squar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20000"/>
              </a:spcBef>
              <a:buClr>
                <a:schemeClr val="accent2"/>
              </a:buClr>
              <a:defRPr/>
            </a:pPr>
            <a:r>
              <a:rPr lang="en-US" altLang="en-US" sz="1600" dirty="0">
                <a:solidFill>
                  <a:schemeClr val="tx1"/>
                </a:solidFill>
                <a:latin typeface="+mn-lt"/>
              </a:rPr>
              <a:t>Basic JavaScript function, triggered when error occurs loading a document or an image… can have a handler</a:t>
            </a:r>
          </a:p>
        </p:txBody>
      </p:sp>
      <p:cxnSp>
        <p:nvCxnSpPr>
          <p:cNvPr id="103429" name="Straight Arrow Connector 8">
            <a:extLst>
              <a:ext uri="{FF2B5EF4-FFF2-40B4-BE49-F238E27FC236}">
                <a16:creationId xmlns:a16="http://schemas.microsoft.com/office/drawing/2014/main" id="{0E928B96-D16D-B04B-9B0C-476377143407}"/>
              </a:ext>
            </a:extLst>
          </p:cNvPr>
          <p:cNvCxnSpPr>
            <a:cxnSpLocks noChangeShapeType="1"/>
          </p:cNvCxnSpPr>
          <p:nvPr/>
        </p:nvCxnSpPr>
        <p:spPr bwMode="auto">
          <a:xfrm flipH="1">
            <a:off x="5692116" y="5527641"/>
            <a:ext cx="1564873"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03430" name="Picture 4" descr="DS15serverfront">
            <a:extLst>
              <a:ext uri="{FF2B5EF4-FFF2-40B4-BE49-F238E27FC236}">
                <a16:creationId xmlns:a16="http://schemas.microsoft.com/office/drawing/2014/main" id="{5AF98467-A6B0-DF41-868A-F15206E54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2217663"/>
            <a:ext cx="17605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Line 5">
            <a:extLst>
              <a:ext uri="{FF2B5EF4-FFF2-40B4-BE49-F238E27FC236}">
                <a16:creationId xmlns:a16="http://schemas.microsoft.com/office/drawing/2014/main" id="{714FB567-745D-064B-BDDA-D34394A4CE0E}"/>
              </a:ext>
            </a:extLst>
          </p:cNvPr>
          <p:cNvSpPr>
            <a:spLocks noChangeShapeType="1"/>
          </p:cNvSpPr>
          <p:nvPr/>
        </p:nvSpPr>
        <p:spPr bwMode="auto">
          <a:xfrm>
            <a:off x="5195889" y="2068438"/>
            <a:ext cx="33337" cy="1270000"/>
          </a:xfrm>
          <a:prstGeom prst="line">
            <a:avLst/>
          </a:prstGeom>
          <a:noFill/>
          <a:ln w="317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32" name="Text Box 6">
            <a:extLst>
              <a:ext uri="{FF2B5EF4-FFF2-40B4-BE49-F238E27FC236}">
                <a16:creationId xmlns:a16="http://schemas.microsoft.com/office/drawing/2014/main" id="{70A796B4-0269-6A4D-985C-6856D20A4468}"/>
              </a:ext>
            </a:extLst>
          </p:cNvPr>
          <p:cNvSpPr txBox="1">
            <a:spLocks noChangeArrowheads="1"/>
          </p:cNvSpPr>
          <p:nvPr/>
        </p:nvSpPr>
        <p:spPr bwMode="auto">
          <a:xfrm>
            <a:off x="2933680" y="2725664"/>
            <a:ext cx="792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800">
                <a:solidFill>
                  <a:schemeClr val="tx2"/>
                </a:solidFill>
                <a:latin typeface="+mn-lt"/>
              </a:rPr>
              <a:t>Server</a:t>
            </a:r>
          </a:p>
        </p:txBody>
      </p:sp>
      <p:pic>
        <p:nvPicPr>
          <p:cNvPr id="103433" name="Picture 8" descr="Picture 1">
            <a:extLst>
              <a:ext uri="{FF2B5EF4-FFF2-40B4-BE49-F238E27FC236}">
                <a16:creationId xmlns:a16="http://schemas.microsoft.com/office/drawing/2014/main" id="{13D84EA2-07B4-C144-BA49-00046984F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331963"/>
            <a:ext cx="1074738" cy="76041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9">
            <a:extLst>
              <a:ext uri="{FF2B5EF4-FFF2-40B4-BE49-F238E27FC236}">
                <a16:creationId xmlns:a16="http://schemas.microsoft.com/office/drawing/2014/main" id="{F1016BDF-1ED7-6B47-B206-22DCF36791BA}"/>
              </a:ext>
            </a:extLst>
          </p:cNvPr>
          <p:cNvSpPr>
            <a:spLocks noChangeArrowheads="1"/>
          </p:cNvSpPr>
          <p:nvPr/>
        </p:nvSpPr>
        <p:spPr bwMode="auto">
          <a:xfrm>
            <a:off x="6562726" y="2571675"/>
            <a:ext cx="638175"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lnSpc>
                <a:spcPct val="80000"/>
              </a:lnSpc>
              <a:buFontTx/>
              <a:buNone/>
            </a:pPr>
            <a:r>
              <a:rPr kumimoji="0" lang="en-US" altLang="en-US" sz="1600">
                <a:solidFill>
                  <a:srgbClr val="FF0000"/>
                </a:solidFill>
                <a:latin typeface="+mn-lt"/>
              </a:rPr>
              <a:t>Malicious</a:t>
            </a:r>
          </a:p>
          <a:p>
            <a:pPr algn="ctr">
              <a:lnSpc>
                <a:spcPct val="80000"/>
              </a:lnSpc>
              <a:buFontTx/>
              <a:buNone/>
            </a:pPr>
            <a:r>
              <a:rPr kumimoji="0" lang="en-US" altLang="en-US" sz="1600">
                <a:solidFill>
                  <a:srgbClr val="FF0000"/>
                </a:solidFill>
                <a:latin typeface="+mn-lt"/>
              </a:rPr>
              <a:t>webpage</a:t>
            </a:r>
          </a:p>
        </p:txBody>
      </p:sp>
      <p:sp>
        <p:nvSpPr>
          <p:cNvPr id="103435" name="Text Box 10">
            <a:extLst>
              <a:ext uri="{FF2B5EF4-FFF2-40B4-BE49-F238E27FC236}">
                <a16:creationId xmlns:a16="http://schemas.microsoft.com/office/drawing/2014/main" id="{39BBC31A-6CB7-5147-ACFB-7333667CD9C0}"/>
              </a:ext>
            </a:extLst>
          </p:cNvPr>
          <p:cNvSpPr txBox="1">
            <a:spLocks noChangeArrowheads="1"/>
          </p:cNvSpPr>
          <p:nvPr/>
        </p:nvSpPr>
        <p:spPr bwMode="auto">
          <a:xfrm>
            <a:off x="4013455" y="3541638"/>
            <a:ext cx="8996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800">
                <a:solidFill>
                  <a:schemeClr val="tx2"/>
                </a:solidFill>
                <a:latin typeface="+mn-lt"/>
              </a:rPr>
              <a:t>Firewall</a:t>
            </a:r>
          </a:p>
        </p:txBody>
      </p:sp>
      <p:grpSp>
        <p:nvGrpSpPr>
          <p:cNvPr id="2" name="Group 19">
            <a:extLst>
              <a:ext uri="{FF2B5EF4-FFF2-40B4-BE49-F238E27FC236}">
                <a16:creationId xmlns:a16="http://schemas.microsoft.com/office/drawing/2014/main" id="{0A4F436F-D4D3-A142-8C2F-479D4B63159F}"/>
              </a:ext>
            </a:extLst>
          </p:cNvPr>
          <p:cNvGrpSpPr>
            <a:grpSpLocks/>
          </p:cNvGrpSpPr>
          <p:nvPr/>
        </p:nvGrpSpPr>
        <p:grpSpPr bwMode="auto">
          <a:xfrm>
            <a:off x="4275138" y="1993825"/>
            <a:ext cx="3263900" cy="433388"/>
            <a:chOff x="1760" y="2186"/>
            <a:chExt cx="2846" cy="410"/>
          </a:xfrm>
        </p:grpSpPr>
        <p:sp>
          <p:nvSpPr>
            <p:cNvPr id="103456" name="Freeform 12">
              <a:extLst>
                <a:ext uri="{FF2B5EF4-FFF2-40B4-BE49-F238E27FC236}">
                  <a16:creationId xmlns:a16="http://schemas.microsoft.com/office/drawing/2014/main" id="{A334EC23-9F8A-074D-8218-CA8571CE5CA2}"/>
                </a:ext>
              </a:extLst>
            </p:cNvPr>
            <p:cNvSpPr>
              <a:spLocks/>
            </p:cNvSpPr>
            <p:nvPr/>
          </p:nvSpPr>
          <p:spPr bwMode="auto">
            <a:xfrm>
              <a:off x="1760" y="2364"/>
              <a:ext cx="1605" cy="232"/>
            </a:xfrm>
            <a:custGeom>
              <a:avLst/>
              <a:gdLst>
                <a:gd name="T0" fmla="*/ 0 w 1197"/>
                <a:gd name="T1" fmla="*/ 56932 h 211"/>
                <a:gd name="T2" fmla="*/ 2147483646 w 1197"/>
                <a:gd name="T3" fmla="*/ 5 h 211"/>
                <a:gd name="T4" fmla="*/ 2147483646 w 1197"/>
                <a:gd name="T5" fmla="*/ 48822 h 211"/>
                <a:gd name="T6" fmla="*/ 0 60000 65536"/>
                <a:gd name="T7" fmla="*/ 0 60000 65536"/>
                <a:gd name="T8" fmla="*/ 0 60000 65536"/>
                <a:gd name="T9" fmla="*/ 0 w 1197"/>
                <a:gd name="T10" fmla="*/ 0 h 211"/>
                <a:gd name="T11" fmla="*/ 1197 w 1197"/>
                <a:gd name="T12" fmla="*/ 211 h 211"/>
              </a:gdLst>
              <a:ahLst/>
              <a:cxnLst>
                <a:cxn ang="T6">
                  <a:pos x="T0" y="T1"/>
                </a:cxn>
                <a:cxn ang="T7">
                  <a:pos x="T2" y="T3"/>
                </a:cxn>
                <a:cxn ang="T8">
                  <a:pos x="T4" y="T5"/>
                </a:cxn>
              </a:cxnLst>
              <a:rect l="T9" t="T10" r="T11" b="T12"/>
              <a:pathLst>
                <a:path w="1197" h="211">
                  <a:moveTo>
                    <a:pt x="0" y="211"/>
                  </a:moveTo>
                  <a:cubicBezTo>
                    <a:pt x="220" y="110"/>
                    <a:pt x="441" y="10"/>
                    <a:pt x="640" y="5"/>
                  </a:cubicBezTo>
                  <a:cubicBezTo>
                    <a:pt x="839" y="0"/>
                    <a:pt x="1018" y="90"/>
                    <a:pt x="1197" y="181"/>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457" name="Text Box 13">
              <a:extLst>
                <a:ext uri="{FF2B5EF4-FFF2-40B4-BE49-F238E27FC236}">
                  <a16:creationId xmlns:a16="http://schemas.microsoft.com/office/drawing/2014/main" id="{05E4EB31-C91A-9246-B446-65154DA7DB5C}"/>
                </a:ext>
              </a:extLst>
            </p:cNvPr>
            <p:cNvSpPr txBox="1">
              <a:spLocks noChangeArrowheads="1"/>
            </p:cNvSpPr>
            <p:nvPr/>
          </p:nvSpPr>
          <p:spPr bwMode="auto">
            <a:xfrm>
              <a:off x="2664" y="2186"/>
              <a:ext cx="194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50000"/>
                </a:spcBef>
                <a:buFontTx/>
                <a:buNone/>
              </a:pPr>
              <a:r>
                <a:rPr kumimoji="0" lang="en-US" altLang="en-US" sz="1200">
                  <a:solidFill>
                    <a:schemeClr val="tx2"/>
                  </a:solidFill>
                  <a:latin typeface="+mn-lt"/>
                </a:rPr>
                <a:t>1) </a:t>
              </a:r>
              <a:r>
                <a:rPr kumimoji="0" lang="ja-JP" altLang="en-US" sz="1200">
                  <a:solidFill>
                    <a:schemeClr val="tx2"/>
                  </a:solidFill>
                  <a:latin typeface="+mn-lt"/>
                </a:rPr>
                <a:t>“</a:t>
              </a:r>
              <a:r>
                <a:rPr kumimoji="0" lang="en-US" altLang="ja-JP" sz="1200">
                  <a:solidFill>
                    <a:schemeClr val="tx2"/>
                  </a:solidFill>
                  <a:latin typeface="+mn-lt"/>
                </a:rPr>
                <a:t>show me dancing pigs!</a:t>
              </a:r>
              <a:r>
                <a:rPr kumimoji="0" lang="ja-JP" altLang="en-US" sz="1200">
                  <a:solidFill>
                    <a:schemeClr val="tx2"/>
                  </a:solidFill>
                  <a:latin typeface="+mn-lt"/>
                </a:rPr>
                <a:t>”</a:t>
              </a:r>
              <a:endParaRPr kumimoji="0" lang="en-US" altLang="en-US" sz="1200">
                <a:solidFill>
                  <a:schemeClr val="tx2"/>
                </a:solidFill>
                <a:latin typeface="+mn-lt"/>
              </a:endParaRPr>
            </a:p>
          </p:txBody>
        </p:sp>
      </p:grpSp>
      <p:grpSp>
        <p:nvGrpSpPr>
          <p:cNvPr id="3" name="Group 20">
            <a:extLst>
              <a:ext uri="{FF2B5EF4-FFF2-40B4-BE49-F238E27FC236}">
                <a16:creationId xmlns:a16="http://schemas.microsoft.com/office/drawing/2014/main" id="{A6D6FE19-1099-B046-AC32-019CB52358E5}"/>
              </a:ext>
            </a:extLst>
          </p:cNvPr>
          <p:cNvGrpSpPr>
            <a:grpSpLocks/>
          </p:cNvGrpSpPr>
          <p:nvPr/>
        </p:nvGrpSpPr>
        <p:grpSpPr bwMode="auto">
          <a:xfrm>
            <a:off x="3810000" y="2366889"/>
            <a:ext cx="2324100" cy="568325"/>
            <a:chOff x="1355" y="2539"/>
            <a:chExt cx="2026" cy="536"/>
          </a:xfrm>
        </p:grpSpPr>
        <p:sp>
          <p:nvSpPr>
            <p:cNvPr id="103454" name="Freeform 14">
              <a:extLst>
                <a:ext uri="{FF2B5EF4-FFF2-40B4-BE49-F238E27FC236}">
                  <a16:creationId xmlns:a16="http://schemas.microsoft.com/office/drawing/2014/main" id="{D59E6218-694F-4D4A-921B-A537FDF26A50}"/>
                </a:ext>
              </a:extLst>
            </p:cNvPr>
            <p:cNvSpPr>
              <a:spLocks/>
            </p:cNvSpPr>
            <p:nvPr/>
          </p:nvSpPr>
          <p:spPr bwMode="auto">
            <a:xfrm>
              <a:off x="1858" y="2539"/>
              <a:ext cx="1523" cy="212"/>
            </a:xfrm>
            <a:custGeom>
              <a:avLst/>
              <a:gdLst>
                <a:gd name="T0" fmla="*/ 0 w 1544"/>
                <a:gd name="T1" fmla="*/ 8267204 h 176"/>
                <a:gd name="T2" fmla="*/ 338 w 1544"/>
                <a:gd name="T3" fmla="*/ 317358 h 176"/>
                <a:gd name="T4" fmla="*/ 689 w 1544"/>
                <a:gd name="T5" fmla="*/ 10310666 h 176"/>
                <a:gd name="T6" fmla="*/ 0 60000 65536"/>
                <a:gd name="T7" fmla="*/ 0 60000 65536"/>
                <a:gd name="T8" fmla="*/ 0 60000 65536"/>
                <a:gd name="T9" fmla="*/ 0 w 1544"/>
                <a:gd name="T10" fmla="*/ 0 h 176"/>
                <a:gd name="T11" fmla="*/ 1544 w 1544"/>
                <a:gd name="T12" fmla="*/ 176 h 176"/>
              </a:gdLst>
              <a:ahLst/>
              <a:cxnLst>
                <a:cxn ang="T6">
                  <a:pos x="T0" y="T1"/>
                </a:cxn>
                <a:cxn ang="T7">
                  <a:pos x="T2" y="T3"/>
                </a:cxn>
                <a:cxn ang="T8">
                  <a:pos x="T4" y="T5"/>
                </a:cxn>
              </a:cxnLst>
              <a:rect l="T9" t="T10" r="T11" b="T12"/>
              <a:pathLst>
                <a:path w="1544" h="176">
                  <a:moveTo>
                    <a:pt x="0" y="140"/>
                  </a:moveTo>
                  <a:cubicBezTo>
                    <a:pt x="251" y="70"/>
                    <a:pt x="502" y="0"/>
                    <a:pt x="759" y="6"/>
                  </a:cubicBezTo>
                  <a:cubicBezTo>
                    <a:pt x="1016" y="12"/>
                    <a:pt x="1280" y="94"/>
                    <a:pt x="1544" y="1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455" name="Text Box 15">
              <a:extLst>
                <a:ext uri="{FF2B5EF4-FFF2-40B4-BE49-F238E27FC236}">
                  <a16:creationId xmlns:a16="http://schemas.microsoft.com/office/drawing/2014/main" id="{94B3FE44-EC37-6E41-B373-EF6ADEAAD113}"/>
                </a:ext>
              </a:extLst>
            </p:cNvPr>
            <p:cNvSpPr txBox="1">
              <a:spLocks noChangeArrowheads="1"/>
            </p:cNvSpPr>
            <p:nvPr/>
          </p:nvSpPr>
          <p:spPr bwMode="auto">
            <a:xfrm>
              <a:off x="1355" y="2813"/>
              <a:ext cx="137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50000"/>
                </a:spcBef>
                <a:buFontTx/>
                <a:buNone/>
              </a:pPr>
              <a:r>
                <a:rPr kumimoji="0" lang="en-US" altLang="en-US" sz="1200">
                  <a:solidFill>
                    <a:schemeClr val="tx2"/>
                  </a:solidFill>
                  <a:latin typeface="+mn-lt"/>
                </a:rPr>
                <a:t>2) </a:t>
              </a:r>
              <a:r>
                <a:rPr kumimoji="0" lang="ja-JP" altLang="en-US" sz="1200">
                  <a:solidFill>
                    <a:schemeClr val="tx2"/>
                  </a:solidFill>
                  <a:latin typeface="+mn-lt"/>
                </a:rPr>
                <a:t>“</a:t>
              </a:r>
              <a:r>
                <a:rPr kumimoji="0" lang="en-US" altLang="ja-JP" sz="1200">
                  <a:solidFill>
                    <a:schemeClr val="tx2"/>
                  </a:solidFill>
                  <a:latin typeface="+mn-lt"/>
                </a:rPr>
                <a:t>check this out</a:t>
              </a:r>
              <a:r>
                <a:rPr kumimoji="0" lang="ja-JP" altLang="en-US" sz="1200">
                  <a:solidFill>
                    <a:schemeClr val="tx2"/>
                  </a:solidFill>
                  <a:latin typeface="+mn-lt"/>
                </a:rPr>
                <a:t>”</a:t>
              </a:r>
              <a:endParaRPr kumimoji="0" lang="en-US" altLang="en-US" sz="1200">
                <a:solidFill>
                  <a:schemeClr val="tx2"/>
                </a:solidFill>
                <a:latin typeface="+mn-lt"/>
              </a:endParaRPr>
            </a:p>
          </p:txBody>
        </p:sp>
      </p:grpSp>
      <p:sp>
        <p:nvSpPr>
          <p:cNvPr id="103438" name="Text Box 16">
            <a:extLst>
              <a:ext uri="{FF2B5EF4-FFF2-40B4-BE49-F238E27FC236}">
                <a16:creationId xmlns:a16="http://schemas.microsoft.com/office/drawing/2014/main" id="{03B596D2-577C-574B-A90E-180C00F6B9BD}"/>
              </a:ext>
            </a:extLst>
          </p:cNvPr>
          <p:cNvSpPr txBox="1">
            <a:spLocks noChangeArrowheads="1"/>
          </p:cNvSpPr>
          <p:nvPr/>
        </p:nvSpPr>
        <p:spPr bwMode="auto">
          <a:xfrm>
            <a:off x="6395227" y="3071739"/>
            <a:ext cx="9557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800">
                <a:solidFill>
                  <a:schemeClr val="tx2"/>
                </a:solidFill>
                <a:latin typeface="+mn-lt"/>
              </a:rPr>
              <a:t>Browser</a:t>
            </a:r>
          </a:p>
        </p:txBody>
      </p:sp>
      <p:pic>
        <p:nvPicPr>
          <p:cNvPr id="103439" name="Picture 17" descr="cisco-520-225">
            <a:extLst>
              <a:ext uri="{FF2B5EF4-FFF2-40B4-BE49-F238E27FC236}">
                <a16:creationId xmlns:a16="http://schemas.microsoft.com/office/drawing/2014/main" id="{9A0806BC-9939-4748-85B3-D9CF7C223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3789" y="3351139"/>
            <a:ext cx="10302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9">
            <a:extLst>
              <a:ext uri="{FF2B5EF4-FFF2-40B4-BE49-F238E27FC236}">
                <a16:creationId xmlns:a16="http://schemas.microsoft.com/office/drawing/2014/main" id="{82433F7D-36A6-7D46-8821-B44ABBDAEC58}"/>
              </a:ext>
            </a:extLst>
          </p:cNvPr>
          <p:cNvGrpSpPr>
            <a:grpSpLocks/>
          </p:cNvGrpSpPr>
          <p:nvPr/>
        </p:nvGrpSpPr>
        <p:grpSpPr bwMode="auto">
          <a:xfrm>
            <a:off x="7421564" y="1949375"/>
            <a:ext cx="1341437" cy="947738"/>
            <a:chOff x="4439" y="1621"/>
            <a:chExt cx="1169" cy="895"/>
          </a:xfrm>
        </p:grpSpPr>
        <p:pic>
          <p:nvPicPr>
            <p:cNvPr id="103451" name="Picture 11" descr="CompaqAlphaServerES40">
              <a:extLst>
                <a:ext uri="{FF2B5EF4-FFF2-40B4-BE49-F238E27FC236}">
                  <a16:creationId xmlns:a16="http://schemas.microsoft.com/office/drawing/2014/main" id="{2985ABDB-FA55-304D-B05A-DC6428344B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0" y="1621"/>
              <a:ext cx="728" cy="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2" name="Line 21">
              <a:extLst>
                <a:ext uri="{FF2B5EF4-FFF2-40B4-BE49-F238E27FC236}">
                  <a16:creationId xmlns:a16="http://schemas.microsoft.com/office/drawing/2014/main" id="{4B0E09A1-AE45-884E-AC7E-B57EFC030159}"/>
                </a:ext>
              </a:extLst>
            </p:cNvPr>
            <p:cNvSpPr>
              <a:spLocks noChangeShapeType="1"/>
            </p:cNvSpPr>
            <p:nvPr/>
          </p:nvSpPr>
          <p:spPr bwMode="auto">
            <a:xfrm flipV="1">
              <a:off x="4439" y="2054"/>
              <a:ext cx="32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3453" name="Text Box 24">
              <a:extLst>
                <a:ext uri="{FF2B5EF4-FFF2-40B4-BE49-F238E27FC236}">
                  <a16:creationId xmlns:a16="http://schemas.microsoft.com/office/drawing/2014/main" id="{0E9DF183-96FA-E64E-BA06-BEF71F174EFC}"/>
                </a:ext>
              </a:extLst>
            </p:cNvPr>
            <p:cNvSpPr txBox="1">
              <a:spLocks noChangeArrowheads="1"/>
            </p:cNvSpPr>
            <p:nvPr/>
          </p:nvSpPr>
          <p:spPr bwMode="auto">
            <a:xfrm>
              <a:off x="4551" y="2204"/>
              <a:ext cx="38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000">
                  <a:solidFill>
                    <a:schemeClr val="tx2"/>
                  </a:solidFill>
                  <a:latin typeface="+mn-lt"/>
                </a:rPr>
                <a:t>scan</a:t>
              </a:r>
              <a:endParaRPr kumimoji="0" lang="en-US" altLang="en-US">
                <a:solidFill>
                  <a:schemeClr val="tx2"/>
                </a:solidFill>
                <a:latin typeface="+mn-lt"/>
              </a:endParaRPr>
            </a:p>
          </p:txBody>
        </p:sp>
      </p:grpSp>
      <p:grpSp>
        <p:nvGrpSpPr>
          <p:cNvPr id="5" name="Group 38">
            <a:extLst>
              <a:ext uri="{FF2B5EF4-FFF2-40B4-BE49-F238E27FC236}">
                <a16:creationId xmlns:a16="http://schemas.microsoft.com/office/drawing/2014/main" id="{D6F4C121-5B72-244B-ACFC-3E0271D0FA25}"/>
              </a:ext>
            </a:extLst>
          </p:cNvPr>
          <p:cNvGrpSpPr>
            <a:grpSpLocks/>
          </p:cNvGrpSpPr>
          <p:nvPr/>
        </p:nvGrpSpPr>
        <p:grpSpPr bwMode="auto">
          <a:xfrm>
            <a:off x="7379058" y="2890763"/>
            <a:ext cx="1253766" cy="958850"/>
            <a:chOff x="4467" y="2882"/>
            <a:chExt cx="1093" cy="905"/>
          </a:xfrm>
        </p:grpSpPr>
        <p:pic>
          <p:nvPicPr>
            <p:cNvPr id="103448" name="Picture 18" descr="toshiba_satellite_a105_s4284_laptop">
              <a:extLst>
                <a:ext uri="{FF2B5EF4-FFF2-40B4-BE49-F238E27FC236}">
                  <a16:creationId xmlns:a16="http://schemas.microsoft.com/office/drawing/2014/main" id="{257A5B8C-7415-F145-B3FC-03B9DD7E17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5" y="2882"/>
              <a:ext cx="905" cy="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9" name="Line 22">
              <a:extLst>
                <a:ext uri="{FF2B5EF4-FFF2-40B4-BE49-F238E27FC236}">
                  <a16:creationId xmlns:a16="http://schemas.microsoft.com/office/drawing/2014/main" id="{0701B3FE-E71D-6849-B9A3-E8628D08D0C1}"/>
                </a:ext>
              </a:extLst>
            </p:cNvPr>
            <p:cNvSpPr>
              <a:spLocks noChangeShapeType="1"/>
            </p:cNvSpPr>
            <p:nvPr/>
          </p:nvSpPr>
          <p:spPr bwMode="auto">
            <a:xfrm>
              <a:off x="4504" y="3017"/>
              <a:ext cx="341" cy="2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3450" name="Text Box 26">
              <a:extLst>
                <a:ext uri="{FF2B5EF4-FFF2-40B4-BE49-F238E27FC236}">
                  <a16:creationId xmlns:a16="http://schemas.microsoft.com/office/drawing/2014/main" id="{61440586-3F83-E540-8E1A-B587D6D7722B}"/>
                </a:ext>
              </a:extLst>
            </p:cNvPr>
            <p:cNvSpPr txBox="1">
              <a:spLocks noChangeArrowheads="1"/>
            </p:cNvSpPr>
            <p:nvPr/>
          </p:nvSpPr>
          <p:spPr bwMode="auto">
            <a:xfrm>
              <a:off x="4467" y="3152"/>
              <a:ext cx="385"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000">
                  <a:solidFill>
                    <a:schemeClr val="tx2"/>
                  </a:solidFill>
                  <a:latin typeface="+mn-lt"/>
                </a:rPr>
                <a:t>scan</a:t>
              </a:r>
              <a:endParaRPr kumimoji="0" lang="en-US" altLang="en-US">
                <a:solidFill>
                  <a:schemeClr val="tx2"/>
                </a:solidFill>
                <a:latin typeface="+mn-lt"/>
              </a:endParaRPr>
            </a:p>
          </p:txBody>
        </p:sp>
      </p:grpSp>
      <p:grpSp>
        <p:nvGrpSpPr>
          <p:cNvPr id="6" name="Group 30">
            <a:extLst>
              <a:ext uri="{FF2B5EF4-FFF2-40B4-BE49-F238E27FC236}">
                <a16:creationId xmlns:a16="http://schemas.microsoft.com/office/drawing/2014/main" id="{F648088F-D15F-144E-80E9-672A73A2BE34}"/>
              </a:ext>
            </a:extLst>
          </p:cNvPr>
          <p:cNvGrpSpPr>
            <a:grpSpLocks/>
          </p:cNvGrpSpPr>
          <p:nvPr/>
        </p:nvGrpSpPr>
        <p:grpSpPr bwMode="auto">
          <a:xfrm>
            <a:off x="5810249" y="3170167"/>
            <a:ext cx="616423" cy="337921"/>
            <a:chOff x="3048" y="3297"/>
            <a:chExt cx="605" cy="504"/>
          </a:xfrm>
        </p:grpSpPr>
        <p:sp>
          <p:nvSpPr>
            <p:cNvPr id="103446" name="Line 23">
              <a:extLst>
                <a:ext uri="{FF2B5EF4-FFF2-40B4-BE49-F238E27FC236}">
                  <a16:creationId xmlns:a16="http://schemas.microsoft.com/office/drawing/2014/main" id="{39077F22-C635-1E4D-9F1F-7CED570F2BAE}"/>
                </a:ext>
              </a:extLst>
            </p:cNvPr>
            <p:cNvSpPr>
              <a:spLocks noChangeShapeType="1"/>
            </p:cNvSpPr>
            <p:nvPr/>
          </p:nvSpPr>
          <p:spPr bwMode="auto">
            <a:xfrm flipH="1">
              <a:off x="3048" y="3297"/>
              <a:ext cx="361" cy="35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3447" name="Text Box 27">
              <a:extLst>
                <a:ext uri="{FF2B5EF4-FFF2-40B4-BE49-F238E27FC236}">
                  <a16:creationId xmlns:a16="http://schemas.microsoft.com/office/drawing/2014/main" id="{F66C588A-5063-A14C-A8CA-579996B9FF95}"/>
                </a:ext>
              </a:extLst>
            </p:cNvPr>
            <p:cNvSpPr txBox="1">
              <a:spLocks noChangeArrowheads="1"/>
            </p:cNvSpPr>
            <p:nvPr/>
          </p:nvSpPr>
          <p:spPr bwMode="auto">
            <a:xfrm>
              <a:off x="3220" y="3434"/>
              <a:ext cx="433"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000">
                  <a:solidFill>
                    <a:schemeClr val="tx2"/>
                  </a:solidFill>
                  <a:latin typeface="+mn-lt"/>
                </a:rPr>
                <a:t>scan</a:t>
              </a:r>
              <a:endParaRPr kumimoji="0" lang="en-US" altLang="en-US">
                <a:solidFill>
                  <a:schemeClr val="tx2"/>
                </a:solidFill>
                <a:latin typeface="+mn-lt"/>
              </a:endParaRPr>
            </a:p>
          </p:txBody>
        </p:sp>
      </p:grpSp>
      <p:grpSp>
        <p:nvGrpSpPr>
          <p:cNvPr id="8" name="Group 34">
            <a:extLst>
              <a:ext uri="{FF2B5EF4-FFF2-40B4-BE49-F238E27FC236}">
                <a16:creationId xmlns:a16="http://schemas.microsoft.com/office/drawing/2014/main" id="{FA0AB119-83E1-794F-8076-A4AA8DCD7301}"/>
              </a:ext>
            </a:extLst>
          </p:cNvPr>
          <p:cNvGrpSpPr>
            <a:grpSpLocks/>
          </p:cNvGrpSpPr>
          <p:nvPr/>
        </p:nvGrpSpPr>
        <p:grpSpPr bwMode="auto">
          <a:xfrm>
            <a:off x="3657600" y="2955851"/>
            <a:ext cx="2509838" cy="468313"/>
            <a:chOff x="1222" y="3095"/>
            <a:chExt cx="2188" cy="441"/>
          </a:xfrm>
        </p:grpSpPr>
        <p:sp>
          <p:nvSpPr>
            <p:cNvPr id="103444" name="Freeform 32">
              <a:extLst>
                <a:ext uri="{FF2B5EF4-FFF2-40B4-BE49-F238E27FC236}">
                  <a16:creationId xmlns:a16="http://schemas.microsoft.com/office/drawing/2014/main" id="{279C34B9-1131-934C-87E1-F858D5BA5943}"/>
                </a:ext>
              </a:extLst>
            </p:cNvPr>
            <p:cNvSpPr>
              <a:spLocks/>
            </p:cNvSpPr>
            <p:nvPr/>
          </p:nvSpPr>
          <p:spPr bwMode="auto">
            <a:xfrm flipV="1">
              <a:off x="1887" y="3095"/>
              <a:ext cx="1523" cy="212"/>
            </a:xfrm>
            <a:custGeom>
              <a:avLst/>
              <a:gdLst>
                <a:gd name="T0" fmla="*/ 0 w 1544"/>
                <a:gd name="T1" fmla="*/ 8267204 h 176"/>
                <a:gd name="T2" fmla="*/ 338 w 1544"/>
                <a:gd name="T3" fmla="*/ 317358 h 176"/>
                <a:gd name="T4" fmla="*/ 689 w 1544"/>
                <a:gd name="T5" fmla="*/ 10310666 h 176"/>
                <a:gd name="T6" fmla="*/ 0 60000 65536"/>
                <a:gd name="T7" fmla="*/ 0 60000 65536"/>
                <a:gd name="T8" fmla="*/ 0 60000 65536"/>
                <a:gd name="T9" fmla="*/ 0 w 1544"/>
                <a:gd name="T10" fmla="*/ 0 h 176"/>
                <a:gd name="T11" fmla="*/ 1544 w 1544"/>
                <a:gd name="T12" fmla="*/ 176 h 176"/>
              </a:gdLst>
              <a:ahLst/>
              <a:cxnLst>
                <a:cxn ang="T6">
                  <a:pos x="T0" y="T1"/>
                </a:cxn>
                <a:cxn ang="T7">
                  <a:pos x="T2" y="T3"/>
                </a:cxn>
                <a:cxn ang="T8">
                  <a:pos x="T4" y="T5"/>
                </a:cxn>
              </a:cxnLst>
              <a:rect l="T9" t="T10" r="T11" b="T12"/>
              <a:pathLst>
                <a:path w="1544" h="176">
                  <a:moveTo>
                    <a:pt x="0" y="140"/>
                  </a:moveTo>
                  <a:cubicBezTo>
                    <a:pt x="251" y="70"/>
                    <a:pt x="502" y="0"/>
                    <a:pt x="759" y="6"/>
                  </a:cubicBezTo>
                  <a:cubicBezTo>
                    <a:pt x="1016" y="12"/>
                    <a:pt x="1280" y="94"/>
                    <a:pt x="1544" y="17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445" name="Text Box 33">
              <a:extLst>
                <a:ext uri="{FF2B5EF4-FFF2-40B4-BE49-F238E27FC236}">
                  <a16:creationId xmlns:a16="http://schemas.microsoft.com/office/drawing/2014/main" id="{D1407905-9E12-804E-B86F-E1F640DFED41}"/>
                </a:ext>
              </a:extLst>
            </p:cNvPr>
            <p:cNvSpPr txBox="1">
              <a:spLocks noChangeArrowheads="1"/>
            </p:cNvSpPr>
            <p:nvPr/>
          </p:nvSpPr>
          <p:spPr bwMode="auto">
            <a:xfrm>
              <a:off x="1222" y="3274"/>
              <a:ext cx="132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spcBef>
                  <a:spcPct val="50000"/>
                </a:spcBef>
                <a:buFontTx/>
                <a:buNone/>
              </a:pPr>
              <a:r>
                <a:rPr kumimoji="0" lang="en-US" altLang="en-US" sz="1200">
                  <a:solidFill>
                    <a:schemeClr val="tx2"/>
                  </a:solidFill>
                  <a:latin typeface="+mn-lt"/>
                </a:rPr>
                <a:t>3) port scan results</a:t>
              </a:r>
            </a:p>
          </p:txBody>
        </p:sp>
      </p:grpSp>
      <p:pic>
        <p:nvPicPr>
          <p:cNvPr id="34" name="Graphic 7">
            <a:extLst>
              <a:ext uri="{FF2B5EF4-FFF2-40B4-BE49-F238E27FC236}">
                <a16:creationId xmlns:a16="http://schemas.microsoft.com/office/drawing/2014/main" id="{C771D629-E58A-4646-90A5-6A85F7632C93}"/>
              </a:ext>
            </a:extLst>
          </p:cNvPr>
          <p:cNvPicPr>
            <a:picLocks noChangeAspect="1"/>
          </p:cNvPicPr>
          <p:nvPr/>
        </p:nvPicPr>
        <p:blipFill>
          <a:blip r:embed="rId7"/>
          <a:srcRect/>
          <a:stretch/>
        </p:blipFill>
        <p:spPr>
          <a:xfrm>
            <a:off x="6792119" y="1751705"/>
            <a:ext cx="617329" cy="764692"/>
          </a:xfrm>
          <a:prstGeom prst="rect">
            <a:avLst/>
          </a:prstGeom>
        </p:spPr>
      </p:pic>
    </p:spTree>
    <p:extLst>
      <p:ext uri="{BB962C8B-B14F-4D97-AF65-F5344CB8AC3E}">
        <p14:creationId xmlns:p14="http://schemas.microsoft.com/office/powerpoint/2010/main" val="1868214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A19537B2-8D14-2842-8005-1EA793B76D11}"/>
              </a:ext>
            </a:extLst>
          </p:cNvPr>
          <p:cNvSpPr>
            <a:spLocks noGrp="1" noChangeArrowheads="1"/>
          </p:cNvSpPr>
          <p:nvPr>
            <p:ph type="title"/>
          </p:nvPr>
        </p:nvSpPr>
        <p:spPr/>
        <p:txBody>
          <a:bodyPr/>
          <a:lstStyle/>
          <a:p>
            <a:r>
              <a:rPr lang="en-US" altLang="en-US" dirty="0">
                <a:ea typeface="ＭＳ Ｐゴシック" panose="020B0600070205080204" pitchFamily="34" charset="-128"/>
              </a:rPr>
              <a:t>Sample JavaScript Code</a:t>
            </a:r>
          </a:p>
        </p:txBody>
      </p:sp>
      <p:sp>
        <p:nvSpPr>
          <p:cNvPr id="4" name="TextBox 3">
            <a:extLst>
              <a:ext uri="{FF2B5EF4-FFF2-40B4-BE49-F238E27FC236}">
                <a16:creationId xmlns:a16="http://schemas.microsoft.com/office/drawing/2014/main" id="{0D279D8D-F988-AF4C-9272-B05B30A31303}"/>
              </a:ext>
            </a:extLst>
          </p:cNvPr>
          <p:cNvSpPr txBox="1"/>
          <p:nvPr/>
        </p:nvSpPr>
        <p:spPr>
          <a:xfrm>
            <a:off x="1066800" y="1765894"/>
            <a:ext cx="7467600" cy="4094162"/>
          </a:xfrm>
          <a:prstGeom prst="rect">
            <a:avLst/>
          </a:prstGeom>
          <a:solidFill>
            <a:schemeClr val="accent3">
              <a:lumMod val="40000"/>
              <a:lumOff val="60000"/>
            </a:schemeClr>
          </a:solidFill>
        </p:spPr>
        <p:txBody>
          <a:bodyPr>
            <a:spAutoFit/>
          </a:bodyPr>
          <a:lstStyle>
            <a:lvl1pPr>
              <a:defRPr sz="2400">
                <a:solidFill>
                  <a:schemeClr val="bg2"/>
                </a:solidFill>
                <a:latin typeface="Tahoma" panose="020B0604030504040204" pitchFamily="34" charset="0"/>
                <a:ea typeface="ＭＳ Ｐゴシック" panose="020B0600070205080204" pitchFamily="34" charset="-128"/>
              </a:defRPr>
            </a:lvl1pPr>
            <a:lvl2pPr>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marL="0" lvl="1">
              <a:spcBef>
                <a:spcPct val="20000"/>
              </a:spcBef>
              <a:buClr>
                <a:schemeClr val="accent2"/>
              </a:buClr>
              <a:defRPr/>
            </a:pPr>
            <a:r>
              <a:rPr lang="en-US" altLang="en-US" sz="2000" dirty="0">
                <a:solidFill>
                  <a:srgbClr val="002699"/>
                </a:solidFill>
                <a:latin typeface="+mn-lt"/>
              </a:rPr>
              <a:t>&lt;html&gt;&lt;body&gt;&lt;</a:t>
            </a:r>
            <a:r>
              <a:rPr lang="en-US" altLang="en-US" sz="2000" dirty="0" err="1">
                <a:solidFill>
                  <a:srgbClr val="002699"/>
                </a:solidFill>
                <a:latin typeface="+mn-lt"/>
              </a:rPr>
              <a:t>img</a:t>
            </a:r>
            <a:r>
              <a:rPr lang="en-US" altLang="en-US" sz="2000" dirty="0">
                <a:solidFill>
                  <a:srgbClr val="002699"/>
                </a:solidFill>
                <a:latin typeface="+mn-lt"/>
              </a:rPr>
              <a:t> id="test" style="display: none"&gt;</a:t>
            </a:r>
          </a:p>
          <a:p>
            <a:pPr>
              <a:spcBef>
                <a:spcPct val="20000"/>
              </a:spcBef>
              <a:buClr>
                <a:schemeClr val="accent2"/>
              </a:buClr>
              <a:defRPr/>
            </a:pPr>
            <a:r>
              <a:rPr lang="en-US" altLang="en-US" sz="2000" dirty="0">
                <a:solidFill>
                  <a:srgbClr val="002699"/>
                </a:solidFill>
                <a:latin typeface="+mn-lt"/>
              </a:rPr>
              <a:t>&lt;script&gt;</a:t>
            </a:r>
          </a:p>
          <a:p>
            <a:pPr>
              <a:spcBef>
                <a:spcPct val="20000"/>
              </a:spcBef>
              <a:buClr>
                <a:schemeClr val="accent2"/>
              </a:buClr>
              <a:defRPr/>
            </a:pPr>
            <a:r>
              <a:rPr lang="en-US" altLang="en-US" sz="2000" dirty="0">
                <a:solidFill>
                  <a:srgbClr val="002699"/>
                </a:solidFill>
                <a:latin typeface="+mn-lt"/>
              </a:rPr>
              <a:t>    var test = </a:t>
            </a:r>
            <a:r>
              <a:rPr lang="en-US" altLang="en-US" sz="2000" dirty="0" err="1">
                <a:solidFill>
                  <a:srgbClr val="002699"/>
                </a:solidFill>
                <a:latin typeface="+mn-lt"/>
              </a:rPr>
              <a:t>document.getElementById</a:t>
            </a:r>
            <a:r>
              <a:rPr lang="en-US" altLang="en-US" sz="2000" dirty="0">
                <a:solidFill>
                  <a:srgbClr val="002699"/>
                </a:solidFill>
                <a:latin typeface="+mn-lt"/>
              </a:rPr>
              <a:t>(</a:t>
            </a:r>
            <a:r>
              <a:rPr lang="ja-JP" altLang="en-US" sz="2000">
                <a:solidFill>
                  <a:srgbClr val="002699"/>
                </a:solidFill>
                <a:latin typeface="+mn-lt"/>
              </a:rPr>
              <a:t>’</a:t>
            </a:r>
            <a:r>
              <a:rPr lang="en-US" altLang="ja-JP" sz="2000" dirty="0">
                <a:solidFill>
                  <a:srgbClr val="002699"/>
                </a:solidFill>
                <a:latin typeface="+mn-lt"/>
              </a:rPr>
              <a:t>test</a:t>
            </a:r>
            <a:r>
              <a:rPr lang="ja-JP" altLang="en-US" sz="2000">
                <a:solidFill>
                  <a:srgbClr val="002699"/>
                </a:solidFill>
                <a:latin typeface="+mn-lt"/>
              </a:rPr>
              <a:t>’</a:t>
            </a:r>
            <a:r>
              <a:rPr lang="en-US" altLang="ja-JP" sz="2000" dirty="0">
                <a:solidFill>
                  <a:srgbClr val="002699"/>
                </a:solidFill>
                <a:latin typeface="+mn-lt"/>
              </a:rPr>
              <a:t>);</a:t>
            </a:r>
          </a:p>
          <a:p>
            <a:pPr>
              <a:spcBef>
                <a:spcPct val="20000"/>
              </a:spcBef>
              <a:buClr>
                <a:schemeClr val="accent2"/>
              </a:buClr>
              <a:defRPr/>
            </a:pPr>
            <a:r>
              <a:rPr lang="en-US" altLang="en-US" sz="2000" dirty="0">
                <a:solidFill>
                  <a:srgbClr val="002699"/>
                </a:solidFill>
                <a:latin typeface="+mn-lt"/>
              </a:rPr>
              <a:t>    var start = new Date();</a:t>
            </a:r>
          </a:p>
          <a:p>
            <a:pPr>
              <a:spcBef>
                <a:spcPct val="20000"/>
              </a:spcBef>
              <a:buClr>
                <a:schemeClr val="accent2"/>
              </a:buClr>
              <a:defRPr/>
            </a:pPr>
            <a:r>
              <a:rPr lang="en-US" altLang="en-US" sz="2000" dirty="0">
                <a:solidFill>
                  <a:srgbClr val="002699"/>
                </a:solidFill>
                <a:latin typeface="+mn-lt"/>
              </a:rPr>
              <a:t>    </a:t>
            </a:r>
            <a:r>
              <a:rPr lang="en-US" altLang="en-US" sz="2000" dirty="0" err="1">
                <a:solidFill>
                  <a:srgbClr val="002699"/>
                </a:solidFill>
                <a:latin typeface="+mn-lt"/>
              </a:rPr>
              <a:t>test.onerror</a:t>
            </a:r>
            <a:r>
              <a:rPr lang="en-US" altLang="en-US" sz="2000" dirty="0">
                <a:solidFill>
                  <a:srgbClr val="002699"/>
                </a:solidFill>
                <a:latin typeface="+mn-lt"/>
              </a:rPr>
              <a:t> = function() {</a:t>
            </a:r>
          </a:p>
          <a:p>
            <a:pPr>
              <a:spcBef>
                <a:spcPct val="20000"/>
              </a:spcBef>
              <a:buClr>
                <a:schemeClr val="accent2"/>
              </a:buClr>
              <a:defRPr/>
            </a:pPr>
            <a:r>
              <a:rPr lang="en-US" altLang="en-US" sz="2000" dirty="0">
                <a:solidFill>
                  <a:srgbClr val="002699"/>
                </a:solidFill>
                <a:latin typeface="+mn-lt"/>
              </a:rPr>
              <a:t>          var end = new Date();</a:t>
            </a:r>
          </a:p>
          <a:p>
            <a:pPr>
              <a:spcBef>
                <a:spcPct val="20000"/>
              </a:spcBef>
              <a:buClr>
                <a:schemeClr val="accent2"/>
              </a:buClr>
              <a:defRPr/>
            </a:pPr>
            <a:r>
              <a:rPr lang="en-US" altLang="en-US" sz="2000" dirty="0">
                <a:solidFill>
                  <a:srgbClr val="002699"/>
                </a:solidFill>
                <a:latin typeface="+mn-lt"/>
              </a:rPr>
              <a:t>          alert("Total time: " + (end - start));</a:t>
            </a:r>
          </a:p>
          <a:p>
            <a:pPr>
              <a:spcBef>
                <a:spcPct val="20000"/>
              </a:spcBef>
              <a:buClr>
                <a:schemeClr val="accent2"/>
              </a:buClr>
              <a:defRPr/>
            </a:pPr>
            <a:r>
              <a:rPr lang="en-US" altLang="en-US" sz="2000" dirty="0">
                <a:solidFill>
                  <a:srgbClr val="002699"/>
                </a:solidFill>
                <a:latin typeface="+mn-lt"/>
              </a:rPr>
              <a:t>     }</a:t>
            </a:r>
          </a:p>
          <a:p>
            <a:pPr>
              <a:spcBef>
                <a:spcPct val="20000"/>
              </a:spcBef>
              <a:buClr>
                <a:schemeClr val="accent2"/>
              </a:buClr>
              <a:defRPr/>
            </a:pPr>
            <a:r>
              <a:rPr lang="en-US" altLang="en-US" sz="2000" dirty="0">
                <a:solidFill>
                  <a:srgbClr val="002699"/>
                </a:solidFill>
                <a:latin typeface="+mn-lt"/>
              </a:rPr>
              <a:t>     </a:t>
            </a:r>
            <a:r>
              <a:rPr lang="en-US" altLang="en-US" sz="2000" dirty="0" err="1">
                <a:solidFill>
                  <a:srgbClr val="002699"/>
                </a:solidFill>
                <a:latin typeface="+mn-lt"/>
              </a:rPr>
              <a:t>test.src</a:t>
            </a:r>
            <a:r>
              <a:rPr lang="en-US" altLang="en-US" sz="2000" dirty="0">
                <a:solidFill>
                  <a:srgbClr val="002699"/>
                </a:solidFill>
                <a:latin typeface="+mn-lt"/>
              </a:rPr>
              <a:t> = "http://</a:t>
            </a:r>
            <a:r>
              <a:rPr lang="en-US" altLang="en-US" sz="2000" dirty="0" err="1">
                <a:solidFill>
                  <a:srgbClr val="002699"/>
                </a:solidFill>
                <a:latin typeface="+mn-lt"/>
              </a:rPr>
              <a:t>www.example.com</a:t>
            </a:r>
            <a:r>
              <a:rPr lang="en-US" altLang="en-US" sz="2000" dirty="0">
                <a:solidFill>
                  <a:srgbClr val="002699"/>
                </a:solidFill>
                <a:latin typeface="+mn-lt"/>
              </a:rPr>
              <a:t>/</a:t>
            </a:r>
            <a:r>
              <a:rPr lang="en-US" altLang="en-US" sz="2000" dirty="0" err="1">
                <a:solidFill>
                  <a:srgbClr val="002699"/>
                </a:solidFill>
                <a:latin typeface="+mn-lt"/>
              </a:rPr>
              <a:t>page.html</a:t>
            </a:r>
            <a:r>
              <a:rPr lang="en-US" altLang="en-US" sz="2000" dirty="0">
                <a:solidFill>
                  <a:srgbClr val="002699"/>
                </a:solidFill>
                <a:latin typeface="+mn-lt"/>
              </a:rPr>
              <a:t>";</a:t>
            </a:r>
          </a:p>
          <a:p>
            <a:pPr>
              <a:spcBef>
                <a:spcPct val="20000"/>
              </a:spcBef>
              <a:buClr>
                <a:schemeClr val="accent2"/>
              </a:buClr>
              <a:defRPr/>
            </a:pPr>
            <a:r>
              <a:rPr lang="en-US" altLang="en-US" sz="2000" dirty="0">
                <a:solidFill>
                  <a:srgbClr val="002699"/>
                </a:solidFill>
                <a:latin typeface="+mn-lt"/>
              </a:rPr>
              <a:t>&lt;/script&gt;</a:t>
            </a:r>
          </a:p>
          <a:p>
            <a:pPr>
              <a:spcBef>
                <a:spcPct val="20000"/>
              </a:spcBef>
              <a:buClr>
                <a:schemeClr val="accent2"/>
              </a:buClr>
              <a:defRPr/>
            </a:pPr>
            <a:r>
              <a:rPr lang="en-US" altLang="en-US" sz="2000" dirty="0">
                <a:solidFill>
                  <a:srgbClr val="002699"/>
                </a:solidFill>
                <a:latin typeface="+mn-lt"/>
              </a:rPr>
              <a:t>&lt;/body&gt;&lt;/html&gt;</a:t>
            </a:r>
          </a:p>
        </p:txBody>
      </p:sp>
      <p:sp>
        <p:nvSpPr>
          <p:cNvPr id="104450" name="Content Placeholder 2" descr="Rectangle: Click to edit Master text styles&#10;Second level&#10;Third level&#10;Fourth level&#10;Fifth level">
            <a:extLst>
              <a:ext uri="{FF2B5EF4-FFF2-40B4-BE49-F238E27FC236}">
                <a16:creationId xmlns:a16="http://schemas.microsoft.com/office/drawing/2014/main" id="{CF9B68DA-7F0A-7C47-9266-29CF259F96A6}"/>
              </a:ext>
            </a:extLst>
          </p:cNvPr>
          <p:cNvSpPr>
            <a:spLocks noGrp="1" noChangeArrowheads="1"/>
          </p:cNvSpPr>
          <p:nvPr>
            <p:ph sz="quarter" idx="1"/>
          </p:nvPr>
        </p:nvSpPr>
        <p:spPr>
          <a:xfrm>
            <a:off x="3314241" y="5294120"/>
            <a:ext cx="7250933" cy="800100"/>
          </a:xfrm>
          <a:solidFill>
            <a:schemeClr val="bg1"/>
          </a:solidFill>
          <a:ln w="25400">
            <a:solidFill>
              <a:schemeClr val="tx1"/>
            </a:solidFill>
          </a:ln>
          <a:effectLst>
            <a:outerShdw blurRad="50800" dist="38100" dir="2700000" algn="tl" rotWithShape="0">
              <a:prstClr val="black">
                <a:alpha val="40000"/>
              </a:prstClr>
            </a:outerShdw>
          </a:effectLst>
        </p:spPr>
        <p:txBody>
          <a:bodyPr>
            <a:noAutofit/>
          </a:bodyPr>
          <a:lstStyle/>
          <a:p>
            <a:pPr lvl="1">
              <a:buFontTx/>
              <a:buNone/>
            </a:pPr>
            <a:r>
              <a:rPr lang="en-US" altLang="en-US" sz="2000" dirty="0">
                <a:ea typeface="ＭＳ Ｐゴシック" panose="020B0600070205080204" pitchFamily="34" charset="-128"/>
              </a:rPr>
              <a:t>When response header indicates that page is not an image, the browser stops and notifies JavaScript via the </a:t>
            </a:r>
            <a:r>
              <a:rPr lang="en-US" altLang="en-US" sz="2000" dirty="0" err="1">
                <a:ea typeface="ＭＳ Ｐゴシック" panose="020B0600070205080204" pitchFamily="34" charset="-128"/>
              </a:rPr>
              <a:t>onError</a:t>
            </a:r>
            <a:r>
              <a:rPr lang="en-US" altLang="en-US" sz="2000" dirty="0">
                <a:ea typeface="ＭＳ Ｐゴシック" panose="020B0600070205080204" pitchFamily="34" charset="-128"/>
              </a:rPr>
              <a:t> handle</a:t>
            </a:r>
          </a:p>
        </p:txBody>
      </p:sp>
    </p:spTree>
    <p:extLst>
      <p:ext uri="{BB962C8B-B14F-4D97-AF65-F5344CB8AC3E}">
        <p14:creationId xmlns:p14="http://schemas.microsoft.com/office/powerpoint/2010/main" val="98465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106498" name="Rectangle 2">
            <a:extLst>
              <a:ext uri="{FF2B5EF4-FFF2-40B4-BE49-F238E27FC236}">
                <a16:creationId xmlns:a16="http://schemas.microsoft.com/office/drawing/2014/main" id="{B738AF3F-89DE-FF4B-A478-CFF5C72155D8}"/>
              </a:ext>
            </a:extLst>
          </p:cNvPr>
          <p:cNvSpPr>
            <a:spLocks noGrp="1" noChangeArrowheads="1"/>
          </p:cNvSpPr>
          <p:nvPr>
            <p:ph type="title"/>
          </p:nvPr>
        </p:nvSpPr>
        <p:spPr>
          <a:xfrm>
            <a:off x="676240" y="875324"/>
            <a:ext cx="3536510" cy="5093520"/>
          </a:xfrm>
        </p:spPr>
        <p:txBody>
          <a:bodyPr>
            <a:normAutofit/>
          </a:bodyPr>
          <a:lstStyle/>
          <a:p>
            <a:pPr algn="ctr"/>
            <a:r>
              <a:rPr lang="en-US" altLang="en-US" sz="4100">
                <a:solidFill>
                  <a:schemeClr val="tx1"/>
                </a:solidFill>
                <a:ea typeface="ＭＳ Ｐゴシック" panose="020B0600070205080204" pitchFamily="34" charset="-128"/>
              </a:rPr>
              <a:t>Reprogramming the Router</a:t>
            </a:r>
          </a:p>
        </p:txBody>
      </p:sp>
      <p:sp>
        <p:nvSpPr>
          <p:cNvPr id="2" name="Content Placeholder 1">
            <a:extLst>
              <a:ext uri="{FF2B5EF4-FFF2-40B4-BE49-F238E27FC236}">
                <a16:creationId xmlns:a16="http://schemas.microsoft.com/office/drawing/2014/main" id="{1BB2E789-E5A9-964D-BC49-4AE6E1785C4A}"/>
              </a:ext>
            </a:extLst>
          </p:cNvPr>
          <p:cNvSpPr>
            <a:spLocks noGrp="1"/>
          </p:cNvSpPr>
          <p:nvPr>
            <p:ph idx="1"/>
          </p:nvPr>
        </p:nvSpPr>
        <p:spPr>
          <a:xfrm>
            <a:off x="4885652" y="559477"/>
            <a:ext cx="7072886" cy="5475563"/>
          </a:xfrm>
        </p:spPr>
        <p:txBody>
          <a:bodyPr anchor="ctr">
            <a:normAutofit/>
          </a:bodyPr>
          <a:lstStyle/>
          <a:p>
            <a:pPr marL="0" indent="0">
              <a:buNone/>
            </a:pPr>
            <a:r>
              <a:rPr lang="en-US" altLang="en-US" sz="2400" kern="0" dirty="0">
                <a:ea typeface="ＭＳ Ｐゴシック" panose="020B0600070205080204" pitchFamily="34" charset="-128"/>
              </a:rPr>
              <a:t>Log into router</a:t>
            </a:r>
          </a:p>
          <a:p>
            <a:pPr lvl="1"/>
            <a:r>
              <a:rPr lang="en-US" altLang="en-US" sz="2000" kern="0" dirty="0">
                <a:ea typeface="ＭＳ Ｐゴシック" panose="020B0600070205080204" pitchFamily="34" charset="-128"/>
              </a:rPr>
              <a:t>50% of home users use a broadband router with default or no password (2006 statistics)</a:t>
            </a:r>
          </a:p>
          <a:p>
            <a:pPr marL="457200" lvl="1" indent="0">
              <a:buNone/>
            </a:pPr>
            <a:r>
              <a:rPr lang="en-US" altLang="en-US" sz="2000" kern="0" dirty="0">
                <a:ea typeface="ＭＳ Ｐゴシック" panose="020B0600070205080204" pitchFamily="34" charset="-128"/>
              </a:rPr>
              <a:t>&lt;script </a:t>
            </a:r>
            <a:r>
              <a:rPr lang="en-US" altLang="en-US" sz="2000" kern="0" dirty="0" err="1">
                <a:ea typeface="ＭＳ Ｐゴシック" panose="020B0600070205080204" pitchFamily="34" charset="-128"/>
              </a:rPr>
              <a:t>src</a:t>
            </a:r>
            <a:r>
              <a:rPr lang="en-US" altLang="en-US" sz="2000" kern="0" dirty="0">
                <a:ea typeface="ＭＳ Ｐゴシック" panose="020B0600070205080204" pitchFamily="34" charset="-128"/>
              </a:rPr>
              <a:t>=</a:t>
            </a:r>
            <a:r>
              <a:rPr lang="ja-JP" altLang="en-US" sz="2000" kern="0">
                <a:ea typeface="ＭＳ Ｐゴシック" panose="020B0600070205080204" pitchFamily="34" charset="-128"/>
              </a:rPr>
              <a:t>“</a:t>
            </a:r>
            <a:r>
              <a:rPr lang="en-US" altLang="ja-JP" sz="2000" kern="0" dirty="0">
                <a:ea typeface="ＭＳ Ｐゴシック" panose="020B0600070205080204" pitchFamily="34" charset="-128"/>
              </a:rPr>
              <a:t>http://admin:password@192.168.0.1</a:t>
            </a:r>
            <a:r>
              <a:rPr lang="ja-JP" altLang="en-US" sz="2000" kern="0">
                <a:ea typeface="ＭＳ Ｐゴシック" panose="020B0600070205080204" pitchFamily="34" charset="-128"/>
              </a:rPr>
              <a:t>”</a:t>
            </a:r>
            <a:r>
              <a:rPr lang="en-US" altLang="ja-JP" sz="2000" kern="0" dirty="0">
                <a:ea typeface="ＭＳ Ｐゴシック" panose="020B0600070205080204" pitchFamily="34" charset="-128"/>
              </a:rPr>
              <a:t>&gt;&lt;/script&gt;</a:t>
            </a:r>
          </a:p>
          <a:p>
            <a:pPr lvl="1"/>
            <a:r>
              <a:rPr lang="en-US" altLang="en-US" sz="2000" kern="0" dirty="0">
                <a:ea typeface="ＭＳ Ｐゴシック" panose="020B0600070205080204" pitchFamily="34" charset="-128"/>
              </a:rPr>
              <a:t>Or post a forged form to update the router config (cross-site request forgery)</a:t>
            </a:r>
          </a:p>
          <a:p>
            <a:pPr marL="0" indent="0">
              <a:buNone/>
            </a:pPr>
            <a:r>
              <a:rPr lang="en-US" altLang="en-US" sz="2400" kern="0" dirty="0">
                <a:ea typeface="ＭＳ Ｐゴシック" panose="020B0600070205080204" pitchFamily="34" charset="-128"/>
              </a:rPr>
              <a:t>Replace DNS server address with address of an attacker-controlled DNS server</a:t>
            </a:r>
          </a:p>
        </p:txBody>
      </p:sp>
    </p:spTree>
    <p:extLst>
      <p:ext uri="{BB962C8B-B14F-4D97-AF65-F5344CB8AC3E}">
        <p14:creationId xmlns:p14="http://schemas.microsoft.com/office/powerpoint/2010/main" val="27989847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B222D1F2-020A-3748-AD2A-14958690D6C1}"/>
              </a:ext>
            </a:extLst>
          </p:cNvPr>
          <p:cNvSpPr>
            <a:spLocks noGrp="1" noChangeArrowheads="1"/>
          </p:cNvSpPr>
          <p:nvPr>
            <p:ph type="title"/>
          </p:nvPr>
        </p:nvSpPr>
        <p:spPr/>
        <p:txBody>
          <a:bodyPr/>
          <a:lstStyle/>
          <a:p>
            <a:r>
              <a:rPr lang="en-US" altLang="en-US">
                <a:ea typeface="ＭＳ Ｐゴシック" panose="020B0600070205080204" pitchFamily="34" charset="-128"/>
              </a:rPr>
              <a:t>Risks of Drive-By Pharming</a:t>
            </a:r>
          </a:p>
        </p:txBody>
      </p:sp>
      <p:sp>
        <p:nvSpPr>
          <p:cNvPr id="107523" name="Rectangle 3">
            <a:extLst>
              <a:ext uri="{FF2B5EF4-FFF2-40B4-BE49-F238E27FC236}">
                <a16:creationId xmlns:a16="http://schemas.microsoft.com/office/drawing/2014/main" id="{133E2397-4A5C-714B-9323-21D2BD893B58}"/>
              </a:ext>
            </a:extLst>
          </p:cNvPr>
          <p:cNvSpPr>
            <a:spLocks noGrp="1" noChangeArrowheads="1"/>
          </p:cNvSpPr>
          <p:nvPr>
            <p:ph idx="1"/>
          </p:nvPr>
        </p:nvSpPr>
        <p:spPr>
          <a:xfrm>
            <a:off x="1066799" y="2103120"/>
            <a:ext cx="6358569" cy="3849624"/>
          </a:xfrm>
        </p:spPr>
        <p:txBody>
          <a:bodyPr>
            <a:normAutofit/>
          </a:bodyPr>
          <a:lstStyle/>
          <a:p>
            <a:r>
              <a:rPr lang="en-US" altLang="en-US" sz="2400" dirty="0">
                <a:solidFill>
                  <a:srgbClr val="C00000"/>
                </a:solidFill>
                <a:ea typeface="ＭＳ Ｐゴシック" panose="020B0600070205080204" pitchFamily="34" charset="-128"/>
              </a:rPr>
              <a:t>Completely 0wn the victim’</a:t>
            </a:r>
            <a:r>
              <a:rPr lang="en-US" altLang="ja-JP" sz="2400" dirty="0">
                <a:solidFill>
                  <a:srgbClr val="C00000"/>
                </a:solidFill>
                <a:ea typeface="ＭＳ Ｐゴシック" panose="020B0600070205080204" pitchFamily="34" charset="-128"/>
              </a:rPr>
              <a:t>s Internet connection</a:t>
            </a:r>
          </a:p>
          <a:p>
            <a:r>
              <a:rPr lang="en-US" altLang="en-US" sz="2400" dirty="0">
                <a:ea typeface="ＭＳ Ｐゴシック" panose="020B0600070205080204" pitchFamily="34" charset="-128"/>
              </a:rPr>
              <a:t>Undetectable phishing: user goes to a financial site, attacker’</a:t>
            </a:r>
            <a:r>
              <a:rPr lang="en-US" altLang="ja-JP" sz="2400" dirty="0">
                <a:ea typeface="ＭＳ Ｐゴシック" panose="020B0600070205080204" pitchFamily="34" charset="-128"/>
              </a:rPr>
              <a:t>s DNS gives IP of attacker’s site</a:t>
            </a:r>
          </a:p>
          <a:p>
            <a:r>
              <a:rPr lang="en-US" altLang="en-US" sz="2400" dirty="0">
                <a:ea typeface="ＭＳ Ｐゴシック" panose="020B0600070205080204" pitchFamily="34" charset="-128"/>
              </a:rPr>
              <a:t>Subvert anti-virus updates, etc.</a:t>
            </a:r>
          </a:p>
        </p:txBody>
      </p:sp>
      <p:pic>
        <p:nvPicPr>
          <p:cNvPr id="107524" name="Picture 5" descr="db2">
            <a:extLst>
              <a:ext uri="{FF2B5EF4-FFF2-40B4-BE49-F238E27FC236}">
                <a16:creationId xmlns:a16="http://schemas.microsoft.com/office/drawing/2014/main" id="{B3110871-A2C5-BD4A-A8BD-61136C970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577" y="2014194"/>
            <a:ext cx="3810000"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Oval 6">
            <a:extLst>
              <a:ext uri="{FF2B5EF4-FFF2-40B4-BE49-F238E27FC236}">
                <a16:creationId xmlns:a16="http://schemas.microsoft.com/office/drawing/2014/main" id="{C8AF402A-229A-984E-9BA9-CD8D01BE68E4}"/>
              </a:ext>
            </a:extLst>
          </p:cNvPr>
          <p:cNvSpPr>
            <a:spLocks noChangeArrowheads="1"/>
          </p:cNvSpPr>
          <p:nvPr/>
        </p:nvSpPr>
        <p:spPr bwMode="auto">
          <a:xfrm>
            <a:off x="10650327" y="2023318"/>
            <a:ext cx="762000" cy="762000"/>
          </a:xfrm>
          <a:prstGeom prst="ellipse">
            <a:avLst/>
          </a:prstGeom>
          <a:solidFill>
            <a:schemeClr val="bg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Char char="•"/>
            </a:pPr>
            <a:endParaRPr kumimoji="0" lang="en-US" altLang="en-US" sz="2400">
              <a:solidFill>
                <a:schemeClr val="bg2"/>
              </a:solidFill>
            </a:endParaRPr>
          </a:p>
        </p:txBody>
      </p:sp>
    </p:spTree>
    <p:extLst>
      <p:ext uri="{BB962C8B-B14F-4D97-AF65-F5344CB8AC3E}">
        <p14:creationId xmlns:p14="http://schemas.microsoft.com/office/powerpoint/2010/main" val="840245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DB6EFA53-9487-B94E-B02C-4F2DCA0E0FDA}"/>
              </a:ext>
            </a:extLst>
          </p:cNvPr>
          <p:cNvSpPr>
            <a:spLocks noGrp="1" noChangeArrowheads="1"/>
          </p:cNvSpPr>
          <p:nvPr>
            <p:ph type="title"/>
          </p:nvPr>
        </p:nvSpPr>
        <p:spPr/>
        <p:txBody>
          <a:bodyPr/>
          <a:lstStyle/>
          <a:p>
            <a:r>
              <a:rPr lang="en-US" altLang="en-US">
                <a:ea typeface="ＭＳ Ｐゴシック" panose="020B0600070205080204" pitchFamily="34" charset="-128"/>
              </a:rPr>
              <a:t>XSRF Defenses</a:t>
            </a:r>
          </a:p>
        </p:txBody>
      </p:sp>
      <p:sp>
        <p:nvSpPr>
          <p:cNvPr id="108546" name="Rectangle 3">
            <a:extLst>
              <a:ext uri="{FF2B5EF4-FFF2-40B4-BE49-F238E27FC236}">
                <a16:creationId xmlns:a16="http://schemas.microsoft.com/office/drawing/2014/main" id="{D9A302C2-D101-794B-8598-D21C28357585}"/>
              </a:ext>
            </a:extLst>
          </p:cNvPr>
          <p:cNvSpPr>
            <a:spLocks noGrp="1" noChangeArrowheads="1"/>
          </p:cNvSpPr>
          <p:nvPr>
            <p:ph type="body" idx="1"/>
          </p:nvPr>
        </p:nvSpPr>
        <p:spPr/>
        <p:txBody>
          <a:bodyPr>
            <a:normAutofit/>
          </a:bodyPr>
          <a:lstStyle/>
          <a:p>
            <a:pPr marL="0" indent="0">
              <a:buNone/>
            </a:pPr>
            <a:r>
              <a:rPr lang="en-US" altLang="en-US" sz="2400" dirty="0">
                <a:ea typeface="ＭＳ Ｐゴシック" panose="020B0600070205080204" pitchFamily="34" charset="-128"/>
              </a:rPr>
              <a:t>Secret validation token</a:t>
            </a:r>
          </a:p>
          <a:p>
            <a:pPr marL="0" indent="0">
              <a:buNone/>
            </a:pPr>
            <a:endParaRPr lang="en-US" altLang="en-US" sz="2400" dirty="0">
              <a:ea typeface="ＭＳ Ｐゴシック" panose="020B0600070205080204" pitchFamily="34" charset="-128"/>
            </a:endParaRPr>
          </a:p>
          <a:p>
            <a:pPr marL="0" indent="0">
              <a:buNone/>
            </a:pPr>
            <a:endParaRPr lang="en-US" altLang="en-US" sz="2400" dirty="0">
              <a:ea typeface="ＭＳ Ｐゴシック" panose="020B0600070205080204" pitchFamily="34" charset="-128"/>
            </a:endParaRPr>
          </a:p>
          <a:p>
            <a:pPr marL="0" indent="0">
              <a:buNone/>
            </a:pPr>
            <a:r>
              <a:rPr lang="en-US" altLang="en-US" sz="2400" dirty="0" err="1">
                <a:ea typeface="ＭＳ Ｐゴシック" panose="020B0600070205080204" pitchFamily="34" charset="-128"/>
              </a:rPr>
              <a:t>Referer</a:t>
            </a:r>
            <a:r>
              <a:rPr lang="en-US" altLang="en-US" sz="2400" dirty="0">
                <a:ea typeface="ＭＳ Ｐゴシック" panose="020B0600070205080204" pitchFamily="34" charset="-128"/>
              </a:rPr>
              <a:t> validation</a:t>
            </a:r>
          </a:p>
          <a:p>
            <a:pPr>
              <a:buFont typeface="Wingdings" pitchFamily="2" charset="2"/>
              <a:buChar char="u"/>
            </a:pPr>
            <a:endParaRPr lang="en-US" altLang="en-US" sz="2400" dirty="0">
              <a:ea typeface="ＭＳ Ｐゴシック" panose="020B0600070205080204" pitchFamily="34" charset="-128"/>
            </a:endParaRPr>
          </a:p>
          <a:p>
            <a:pPr>
              <a:buFont typeface="Wingdings" pitchFamily="2" charset="2"/>
              <a:buChar char="u"/>
            </a:pPr>
            <a:endParaRPr lang="en-US" altLang="en-US" sz="2400" dirty="0">
              <a:ea typeface="ＭＳ Ｐゴシック" panose="020B0600070205080204" pitchFamily="34" charset="-128"/>
            </a:endParaRPr>
          </a:p>
          <a:p>
            <a:pPr marL="0" indent="0">
              <a:buNone/>
            </a:pPr>
            <a:r>
              <a:rPr lang="en-US" altLang="en-US" sz="2400" dirty="0">
                <a:ea typeface="ＭＳ Ｐゴシック" panose="020B0600070205080204" pitchFamily="34" charset="-128"/>
              </a:rPr>
              <a:t>Custom HTTP header</a:t>
            </a:r>
          </a:p>
        </p:txBody>
      </p:sp>
      <p:sp>
        <p:nvSpPr>
          <p:cNvPr id="108547" name="Text Box 5">
            <a:extLst>
              <a:ext uri="{FF2B5EF4-FFF2-40B4-BE49-F238E27FC236}">
                <a16:creationId xmlns:a16="http://schemas.microsoft.com/office/drawing/2014/main" id="{7DC955FC-AB75-6A46-825B-B79CF44747C2}"/>
              </a:ext>
            </a:extLst>
          </p:cNvPr>
          <p:cNvSpPr txBox="1">
            <a:spLocks noChangeArrowheads="1"/>
          </p:cNvSpPr>
          <p:nvPr/>
        </p:nvSpPr>
        <p:spPr bwMode="auto">
          <a:xfrm>
            <a:off x="6772136" y="6145214"/>
            <a:ext cx="324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Char char="•"/>
            </a:pPr>
            <a:endParaRPr kumimoji="0" lang="en-US" altLang="en-US" sz="2400">
              <a:solidFill>
                <a:schemeClr val="bg2"/>
              </a:solidFill>
            </a:endParaRPr>
          </a:p>
        </p:txBody>
      </p:sp>
      <p:sp>
        <p:nvSpPr>
          <p:cNvPr id="24593" name="Text Box 6">
            <a:extLst>
              <a:ext uri="{FF2B5EF4-FFF2-40B4-BE49-F238E27FC236}">
                <a16:creationId xmlns:a16="http://schemas.microsoft.com/office/drawing/2014/main" id="{210BDCA7-07F3-7C4D-B8BF-195023BFAC81}"/>
              </a:ext>
            </a:extLst>
          </p:cNvPr>
          <p:cNvSpPr txBox="1">
            <a:spLocks noChangeArrowheads="1"/>
          </p:cNvSpPr>
          <p:nvPr/>
        </p:nvSpPr>
        <p:spPr bwMode="auto">
          <a:xfrm>
            <a:off x="1066800" y="2638454"/>
            <a:ext cx="4406976" cy="400110"/>
          </a:xfrm>
          <a:prstGeom prst="rect">
            <a:avLst/>
          </a:prstGeom>
          <a:solidFill>
            <a:schemeClr val="bg2">
              <a:lumMod val="75000"/>
            </a:schemeClr>
          </a:solidFill>
          <a:ln w="9525">
            <a:solidFill>
              <a:schemeClr val="tx1"/>
            </a:solidFill>
            <a:miter lim="800000"/>
            <a:headEnd/>
            <a:tailEnd/>
          </a:ln>
        </p:spPr>
        <p:txBody>
          <a:bodyPr wrap="none">
            <a:spAutoFit/>
          </a:bodyPr>
          <a:lstStyle/>
          <a:p>
            <a:pPr algn="ctr">
              <a:spcBef>
                <a:spcPct val="20000"/>
              </a:spcBef>
              <a:buClr>
                <a:schemeClr val="accent2"/>
              </a:buClr>
              <a:defRPr/>
            </a:pPr>
            <a:r>
              <a:rPr lang="en-US" sz="2000" dirty="0">
                <a:cs typeface="ＭＳ Ｐゴシック" charset="0"/>
              </a:rPr>
              <a:t>&lt;input type=hidden value=23a3af01b&gt;</a:t>
            </a:r>
          </a:p>
        </p:txBody>
      </p:sp>
      <p:pic>
        <p:nvPicPr>
          <p:cNvPr id="108549" name="Picture 15">
            <a:extLst>
              <a:ext uri="{FF2B5EF4-FFF2-40B4-BE49-F238E27FC236}">
                <a16:creationId xmlns:a16="http://schemas.microsoft.com/office/drawing/2014/main" id="{CC7D9B6A-1956-524A-9BF8-1BDC06E61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161" y="2332871"/>
            <a:ext cx="8159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16">
            <a:extLst>
              <a:ext uri="{FF2B5EF4-FFF2-40B4-BE49-F238E27FC236}">
                <a16:creationId xmlns:a16="http://schemas.microsoft.com/office/drawing/2014/main" id="{005F9197-85C5-EC40-84A4-CB53F8C3B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623" y="4087245"/>
            <a:ext cx="12192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17">
            <a:extLst>
              <a:ext uri="{FF2B5EF4-FFF2-40B4-BE49-F238E27FC236}">
                <a16:creationId xmlns:a16="http://schemas.microsoft.com/office/drawing/2014/main" id="{3E6D4336-3161-2F48-A1A9-C944ACC64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161" y="5436515"/>
            <a:ext cx="991102" cy="9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2" name="Picture 18">
            <a:extLst>
              <a:ext uri="{FF2B5EF4-FFF2-40B4-BE49-F238E27FC236}">
                <a16:creationId xmlns:a16="http://schemas.microsoft.com/office/drawing/2014/main" id="{04D0BA41-3F11-6C4B-BCA0-60D03DAB7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2136" y="2261433"/>
            <a:ext cx="8413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6">
            <a:extLst>
              <a:ext uri="{FF2B5EF4-FFF2-40B4-BE49-F238E27FC236}">
                <a16:creationId xmlns:a16="http://schemas.microsoft.com/office/drawing/2014/main" id="{29F1B6AA-D029-864F-B9A0-4FDE30F2B83A}"/>
              </a:ext>
            </a:extLst>
          </p:cNvPr>
          <p:cNvSpPr txBox="1">
            <a:spLocks noChangeArrowheads="1"/>
          </p:cNvSpPr>
          <p:nvPr/>
        </p:nvSpPr>
        <p:spPr bwMode="auto">
          <a:xfrm>
            <a:off x="1066800" y="4194720"/>
            <a:ext cx="4158511" cy="769441"/>
          </a:xfrm>
          <a:prstGeom prst="rect">
            <a:avLst/>
          </a:prstGeom>
          <a:solidFill>
            <a:schemeClr val="bg2">
              <a:lumMod val="75000"/>
            </a:schemeClr>
          </a:solidFill>
          <a:ln w="9525">
            <a:solidFill>
              <a:schemeClr val="tx1"/>
            </a:solidFill>
            <a:miter lim="800000"/>
            <a:headEnd/>
            <a:tailEnd/>
          </a:ln>
        </p:spPr>
        <p:txBody>
          <a:bodyPr wrap="none">
            <a:spAutoFit/>
          </a:bodyPr>
          <a:lstStyle/>
          <a:p>
            <a:pPr>
              <a:spcBef>
                <a:spcPct val="20000"/>
              </a:spcBef>
              <a:buClr>
                <a:schemeClr val="accent2"/>
              </a:buClr>
              <a:defRPr/>
            </a:pPr>
            <a:r>
              <a:rPr lang="en-US" sz="2000" dirty="0" err="1">
                <a:cs typeface="ＭＳ Ｐゴシック" charset="0"/>
              </a:rPr>
              <a:t>Referer</a:t>
            </a:r>
            <a:r>
              <a:rPr lang="en-US" sz="2000" dirty="0">
                <a:cs typeface="ＭＳ Ｐゴシック" charset="0"/>
              </a:rPr>
              <a:t>: </a:t>
            </a:r>
          </a:p>
          <a:p>
            <a:pPr>
              <a:spcBef>
                <a:spcPct val="20000"/>
              </a:spcBef>
              <a:buClr>
                <a:schemeClr val="accent2"/>
              </a:buClr>
              <a:defRPr/>
            </a:pPr>
            <a:r>
              <a:rPr lang="en-US" sz="2000" dirty="0">
                <a:cs typeface="ＭＳ Ｐゴシック" charset="0"/>
              </a:rPr>
              <a:t>http://www.facebook.com/home.php</a:t>
            </a:r>
          </a:p>
        </p:txBody>
      </p:sp>
      <p:sp>
        <p:nvSpPr>
          <p:cNvPr id="19" name="Text Box 6">
            <a:extLst>
              <a:ext uri="{FF2B5EF4-FFF2-40B4-BE49-F238E27FC236}">
                <a16:creationId xmlns:a16="http://schemas.microsoft.com/office/drawing/2014/main" id="{80346363-A0DC-0F42-9D87-E11EB90ECD7E}"/>
              </a:ext>
            </a:extLst>
          </p:cNvPr>
          <p:cNvSpPr txBox="1">
            <a:spLocks noChangeArrowheads="1"/>
          </p:cNvSpPr>
          <p:nvPr/>
        </p:nvSpPr>
        <p:spPr bwMode="auto">
          <a:xfrm>
            <a:off x="1066800" y="5714443"/>
            <a:ext cx="3860352" cy="400110"/>
          </a:xfrm>
          <a:prstGeom prst="rect">
            <a:avLst/>
          </a:prstGeom>
          <a:solidFill>
            <a:schemeClr val="bg2">
              <a:lumMod val="75000"/>
            </a:schemeClr>
          </a:solidFill>
          <a:ln w="9525">
            <a:solidFill>
              <a:schemeClr val="tx1"/>
            </a:solidFill>
            <a:miter lim="800000"/>
            <a:headEnd/>
            <a:tailEnd/>
          </a:ln>
        </p:spPr>
        <p:txBody>
          <a:bodyPr wrap="none">
            <a:spAutoFit/>
          </a:bodyPr>
          <a:lstStyle/>
          <a:p>
            <a:pPr algn="ctr">
              <a:spcBef>
                <a:spcPct val="20000"/>
              </a:spcBef>
              <a:buClr>
                <a:schemeClr val="accent2"/>
              </a:buClr>
              <a:defRPr/>
            </a:pPr>
            <a:r>
              <a:rPr lang="en-US" sz="2000" dirty="0">
                <a:cs typeface="ＭＳ Ｐゴシック" charset="0"/>
              </a:rPr>
              <a:t>X-Requested-By: </a:t>
            </a:r>
            <a:r>
              <a:rPr lang="en-US" sz="2000" dirty="0" err="1">
                <a:cs typeface="ＭＳ Ｐゴシック" charset="0"/>
              </a:rPr>
              <a:t>XMLHttpRequest</a:t>
            </a:r>
            <a:endParaRPr lang="en-US" sz="2000" dirty="0">
              <a:cs typeface="ＭＳ Ｐゴシック" charset="0"/>
            </a:endParaRPr>
          </a:p>
        </p:txBody>
      </p:sp>
    </p:spTree>
    <p:extLst>
      <p:ext uri="{BB962C8B-B14F-4D97-AF65-F5344CB8AC3E}">
        <p14:creationId xmlns:p14="http://schemas.microsoft.com/office/powerpoint/2010/main" val="230481651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D2F873F2-2C3A-5E4E-A534-80AB7D5C5A2A}"/>
              </a:ext>
            </a:extLst>
          </p:cNvPr>
          <p:cNvSpPr>
            <a:spLocks noGrp="1" noChangeArrowheads="1"/>
          </p:cNvSpPr>
          <p:nvPr>
            <p:ph type="title"/>
          </p:nvPr>
        </p:nvSpPr>
        <p:spPr/>
        <p:txBody>
          <a:bodyPr/>
          <a:lstStyle/>
          <a:p>
            <a:r>
              <a:rPr lang="en-US" altLang="en-US">
                <a:ea typeface="ＭＳ Ｐゴシック" panose="020B0600070205080204" pitchFamily="34" charset="-128"/>
              </a:rPr>
              <a:t>Add Secret Token to Forms</a:t>
            </a:r>
          </a:p>
        </p:txBody>
      </p:sp>
      <p:sp>
        <p:nvSpPr>
          <p:cNvPr id="107523" name="Rectangle 3">
            <a:extLst>
              <a:ext uri="{FF2B5EF4-FFF2-40B4-BE49-F238E27FC236}">
                <a16:creationId xmlns:a16="http://schemas.microsoft.com/office/drawing/2014/main" id="{C71BF909-9654-C044-B8B6-9F4FA6DA61C3}"/>
              </a:ext>
            </a:extLst>
          </p:cNvPr>
          <p:cNvSpPr>
            <a:spLocks noGrp="1" noChangeArrowheads="1"/>
          </p:cNvSpPr>
          <p:nvPr>
            <p:ph idx="1"/>
          </p:nvPr>
        </p:nvSpPr>
        <p:spPr>
          <a:xfrm>
            <a:off x="1066800" y="2103120"/>
            <a:ext cx="10058400" cy="4242596"/>
          </a:xfrm>
        </p:spPr>
        <p:txBody>
          <a:bodyPr>
            <a:noAutofit/>
          </a:bodyPr>
          <a:lstStyle/>
          <a:p>
            <a:pPr>
              <a:buFont typeface="Arial" panose="020B0604020202020204" pitchFamily="34" charset="0"/>
              <a:buChar char="•"/>
            </a:pPr>
            <a:r>
              <a:rPr lang="en-US" altLang="en-US" sz="2400" dirty="0">
                <a:ea typeface="ＭＳ Ｐゴシック" panose="020B0600070205080204" pitchFamily="34" charset="-128"/>
              </a:rPr>
              <a:t>Hash of user ID </a:t>
            </a:r>
          </a:p>
          <a:p>
            <a:pPr lvl="1">
              <a:buFont typeface="Arial" panose="020B0604020202020204" pitchFamily="34" charset="0"/>
              <a:buChar char="•"/>
            </a:pPr>
            <a:r>
              <a:rPr lang="en-US" altLang="en-US" sz="2000" dirty="0">
                <a:ea typeface="ＭＳ Ｐゴシック" panose="020B0600070205080204" pitchFamily="34" charset="-128"/>
              </a:rPr>
              <a:t>Can be forged by attacker</a:t>
            </a:r>
          </a:p>
          <a:p>
            <a:pPr>
              <a:buFont typeface="Arial" panose="020B0604020202020204" pitchFamily="34" charset="0"/>
              <a:buChar char="•"/>
            </a:pPr>
            <a:r>
              <a:rPr lang="en-US" altLang="en-US" sz="2400" dirty="0">
                <a:ea typeface="ＭＳ Ｐゴシック" panose="020B0600070205080204" pitchFamily="34" charset="-128"/>
              </a:rPr>
              <a:t>Session ID</a:t>
            </a:r>
          </a:p>
          <a:p>
            <a:pPr lvl="1">
              <a:buFont typeface="Arial" panose="020B0604020202020204" pitchFamily="34" charset="0"/>
              <a:buChar char="•"/>
            </a:pPr>
            <a:r>
              <a:rPr lang="en-US" altLang="en-US" sz="2000" dirty="0">
                <a:ea typeface="ＭＳ Ｐゴシック" panose="020B0600070205080204" pitchFamily="34" charset="-128"/>
              </a:rPr>
              <a:t>If attacker has access to HTML or URL of the page (how?), can learn session ID</a:t>
            </a:r>
          </a:p>
          <a:p>
            <a:pPr>
              <a:buFont typeface="Arial" panose="020B0604020202020204" pitchFamily="34" charset="0"/>
              <a:buChar char="•"/>
            </a:pPr>
            <a:r>
              <a:rPr lang="en-US" altLang="en-US" sz="2400" dirty="0">
                <a:ea typeface="ＭＳ Ｐゴシック" panose="020B0600070205080204" pitchFamily="34" charset="-128"/>
              </a:rPr>
              <a:t>Session-independent nonce – Trac</a:t>
            </a:r>
          </a:p>
          <a:p>
            <a:pPr lvl="1">
              <a:buFont typeface="Arial" panose="020B0604020202020204" pitchFamily="34" charset="0"/>
              <a:buChar char="•"/>
            </a:pPr>
            <a:r>
              <a:rPr lang="en-US" altLang="en-US" sz="2000" dirty="0">
                <a:ea typeface="ＭＳ Ｐゴシック" panose="020B0600070205080204" pitchFamily="34" charset="-128"/>
              </a:rPr>
              <a:t>Can be overwritten by subdomains, network attackers</a:t>
            </a:r>
          </a:p>
          <a:p>
            <a:pPr>
              <a:buFont typeface="Arial" panose="020B0604020202020204" pitchFamily="34" charset="0"/>
              <a:buChar char="•"/>
            </a:pPr>
            <a:r>
              <a:rPr lang="en-US" altLang="en-US" sz="2400" dirty="0">
                <a:ea typeface="ＭＳ Ｐゴシック" panose="020B0600070205080204" pitchFamily="34" charset="-128"/>
              </a:rPr>
              <a:t>Need to </a:t>
            </a:r>
            <a:r>
              <a:rPr lang="en-US" altLang="en-US" sz="2400" dirty="0">
                <a:solidFill>
                  <a:srgbClr val="C00000"/>
                </a:solidFill>
                <a:ea typeface="ＭＳ Ｐゴシック" panose="020B0600070205080204" pitchFamily="34" charset="-128"/>
              </a:rPr>
              <a:t>bind session ID to the token</a:t>
            </a:r>
            <a:endParaRPr lang="en-US" altLang="en-US" sz="2400" dirty="0">
              <a:ea typeface="ＭＳ Ｐゴシック" panose="020B0600070205080204" pitchFamily="34" charset="-128"/>
            </a:endParaRPr>
          </a:p>
          <a:p>
            <a:pPr lvl="1">
              <a:buFont typeface="Arial" panose="020B0604020202020204" pitchFamily="34" charset="0"/>
              <a:buChar char="•"/>
            </a:pPr>
            <a:r>
              <a:rPr lang="en-US" altLang="en-US" sz="2000" dirty="0" err="1">
                <a:ea typeface="ＭＳ Ｐゴシック" panose="020B0600070205080204" pitchFamily="34" charset="-128"/>
              </a:rPr>
              <a:t>CSRFx</a:t>
            </a:r>
            <a:r>
              <a:rPr lang="en-US" altLang="en-US" sz="2000" dirty="0">
                <a:ea typeface="ＭＳ Ｐゴシック" panose="020B0600070205080204" pitchFamily="34" charset="-128"/>
              </a:rPr>
              <a:t>, </a:t>
            </a:r>
            <a:r>
              <a:rPr lang="en-US" altLang="en-US" sz="2000" dirty="0" err="1">
                <a:ea typeface="ＭＳ Ｐゴシック" panose="020B0600070205080204" pitchFamily="34" charset="-128"/>
              </a:rPr>
              <a:t>CSRFGuard</a:t>
            </a:r>
            <a:r>
              <a:rPr lang="en-US" altLang="en-US" sz="2000" dirty="0">
                <a:ea typeface="ＭＳ Ｐゴシック" panose="020B0600070205080204" pitchFamily="34" charset="-128"/>
              </a:rPr>
              <a:t> - manage state table at the server</a:t>
            </a:r>
          </a:p>
          <a:p>
            <a:pPr lvl="1">
              <a:buFont typeface="Arial" panose="020B0604020202020204" pitchFamily="34" charset="0"/>
              <a:buChar char="•"/>
            </a:pPr>
            <a:r>
              <a:rPr lang="en-US" altLang="en-US" sz="2000" dirty="0">
                <a:ea typeface="ＭＳ Ｐゴシック" panose="020B0600070205080204" pitchFamily="34" charset="-128"/>
              </a:rPr>
              <a:t>Keyed HMAC of session ID – no extra state!</a:t>
            </a:r>
          </a:p>
        </p:txBody>
      </p:sp>
      <p:sp>
        <p:nvSpPr>
          <p:cNvPr id="109571" name="Text Box 4">
            <a:extLst>
              <a:ext uri="{FF2B5EF4-FFF2-40B4-BE49-F238E27FC236}">
                <a16:creationId xmlns:a16="http://schemas.microsoft.com/office/drawing/2014/main" id="{0A89103D-CB9A-C74F-98FB-CE74112EBF54}"/>
              </a:ext>
            </a:extLst>
          </p:cNvPr>
          <p:cNvSpPr txBox="1">
            <a:spLocks noChangeArrowheads="1"/>
          </p:cNvSpPr>
          <p:nvPr/>
        </p:nvSpPr>
        <p:spPr bwMode="auto">
          <a:xfrm>
            <a:off x="6772136" y="6145214"/>
            <a:ext cx="324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Char char="•"/>
            </a:pPr>
            <a:endParaRPr kumimoji="0" lang="en-US" altLang="en-US" sz="2400">
              <a:solidFill>
                <a:schemeClr val="bg2"/>
              </a:solidFill>
            </a:endParaRPr>
          </a:p>
        </p:txBody>
      </p:sp>
      <p:sp>
        <p:nvSpPr>
          <p:cNvPr id="10" name="Text Box 6">
            <a:extLst>
              <a:ext uri="{FF2B5EF4-FFF2-40B4-BE49-F238E27FC236}">
                <a16:creationId xmlns:a16="http://schemas.microsoft.com/office/drawing/2014/main" id="{B695D8F8-53D7-6441-AA48-6AE897572D08}"/>
              </a:ext>
            </a:extLst>
          </p:cNvPr>
          <p:cNvSpPr txBox="1">
            <a:spLocks noChangeArrowheads="1"/>
          </p:cNvSpPr>
          <p:nvPr/>
        </p:nvSpPr>
        <p:spPr bwMode="auto">
          <a:xfrm>
            <a:off x="7096264" y="2103120"/>
            <a:ext cx="4406976" cy="400110"/>
          </a:xfrm>
          <a:prstGeom prst="rect">
            <a:avLst/>
          </a:prstGeom>
          <a:solidFill>
            <a:schemeClr val="bg2">
              <a:lumMod val="75000"/>
            </a:schemeClr>
          </a:solidFill>
          <a:ln w="9525">
            <a:solidFill>
              <a:schemeClr val="tx1"/>
            </a:solidFill>
            <a:miter lim="800000"/>
            <a:headEnd/>
            <a:tailEnd/>
          </a:ln>
        </p:spPr>
        <p:txBody>
          <a:bodyPr wrap="none">
            <a:spAutoFit/>
          </a:bodyPr>
          <a:lstStyle/>
          <a:p>
            <a:pPr algn="ctr">
              <a:spcBef>
                <a:spcPct val="20000"/>
              </a:spcBef>
              <a:buClr>
                <a:schemeClr val="accent2"/>
              </a:buClr>
              <a:defRPr/>
            </a:pPr>
            <a:r>
              <a:rPr lang="en-US" sz="2000" dirty="0">
                <a:cs typeface="ＭＳ Ｐゴシック" charset="0"/>
              </a:rPr>
              <a:t>&lt;input type=hidden value=23a3af01b&gt;</a:t>
            </a:r>
          </a:p>
        </p:txBody>
      </p:sp>
    </p:spTree>
    <p:extLst>
      <p:ext uri="{BB962C8B-B14F-4D97-AF65-F5344CB8AC3E}">
        <p14:creationId xmlns:p14="http://schemas.microsoft.com/office/powerpoint/2010/main" val="4050720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FD348D37-1DE7-C54D-B0F6-17F305DC3FCE}"/>
              </a:ext>
            </a:extLst>
          </p:cNvPr>
          <p:cNvSpPr>
            <a:spLocks noGrp="1" noChangeArrowheads="1"/>
          </p:cNvSpPr>
          <p:nvPr>
            <p:ph type="title"/>
          </p:nvPr>
        </p:nvSpPr>
        <p:spPr/>
        <p:txBody>
          <a:bodyPr/>
          <a:lstStyle/>
          <a:p>
            <a:r>
              <a:rPr lang="en-US" altLang="en-US">
                <a:ea typeface="ＭＳ Ｐゴシック" panose="020B0600070205080204" pitchFamily="34" charset="-128"/>
              </a:rPr>
              <a:t>Secret Token: Example</a:t>
            </a:r>
          </a:p>
        </p:txBody>
      </p:sp>
      <p:sp>
        <p:nvSpPr>
          <p:cNvPr id="110594" name="Text Box 4">
            <a:extLst>
              <a:ext uri="{FF2B5EF4-FFF2-40B4-BE49-F238E27FC236}">
                <a16:creationId xmlns:a16="http://schemas.microsoft.com/office/drawing/2014/main" id="{E1772B51-2588-6D47-A0C7-44A6E29C7462}"/>
              </a:ext>
            </a:extLst>
          </p:cNvPr>
          <p:cNvSpPr txBox="1">
            <a:spLocks noChangeArrowheads="1"/>
          </p:cNvSpPr>
          <p:nvPr/>
        </p:nvSpPr>
        <p:spPr bwMode="auto">
          <a:xfrm>
            <a:off x="6772136" y="6145214"/>
            <a:ext cx="3241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Char char="•"/>
            </a:pPr>
            <a:endParaRPr kumimoji="0" lang="en-US" altLang="en-US" sz="2400">
              <a:solidFill>
                <a:schemeClr val="bg2"/>
              </a:solidFill>
            </a:endParaRPr>
          </a:p>
        </p:txBody>
      </p:sp>
      <p:pic>
        <p:nvPicPr>
          <p:cNvPr id="110596" name="Content Placeholder 4" descr="Picture 13.png">
            <a:extLst>
              <a:ext uri="{FF2B5EF4-FFF2-40B4-BE49-F238E27FC236}">
                <a16:creationId xmlns:a16="http://schemas.microsoft.com/office/drawing/2014/main" id="{14D64A31-9693-1044-BAFC-410577CB65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9982" r="-9982"/>
          <a:stretch>
            <a:fillRect/>
          </a:stretch>
        </p:blipFill>
        <p:spPr>
          <a:xfrm>
            <a:off x="1981200" y="1841834"/>
            <a:ext cx="7878896" cy="4711367"/>
          </a:xfrm>
        </p:spPr>
      </p:pic>
      <p:pic>
        <p:nvPicPr>
          <p:cNvPr id="110597" name="Picture 8">
            <a:extLst>
              <a:ext uri="{FF2B5EF4-FFF2-40B4-BE49-F238E27FC236}">
                <a16:creationId xmlns:a16="http://schemas.microsoft.com/office/drawing/2014/main" id="{241B4993-D505-894C-B5F9-47D2F71745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5562600"/>
            <a:ext cx="8253413" cy="681038"/>
          </a:xfrm>
          <a:prstGeom prst="rect">
            <a:avLst/>
          </a:prstGeom>
          <a:noFill/>
          <a:ln>
            <a:noFill/>
          </a:ln>
          <a:effectLst>
            <a:outerShdw dist="38100" dir="2700000" algn="br" rotWithShape="0">
              <a:srgbClr val="80808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B37544FC-BD6B-4045-A5A2-052C4DA1D5FF}"/>
              </a:ext>
            </a:extLst>
          </p:cNvPr>
          <p:cNvSpPr/>
          <p:nvPr/>
        </p:nvSpPr>
        <p:spPr>
          <a:xfrm>
            <a:off x="5943600" y="5681664"/>
            <a:ext cx="4078288"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spcBef>
                <a:spcPct val="20000"/>
              </a:spcBef>
              <a:buClr>
                <a:schemeClr val="accent2"/>
              </a:buClr>
              <a:buFontTx/>
              <a:buChar char="•"/>
              <a:defRPr/>
            </a:pPr>
            <a:endParaRPr lang="en-US">
              <a:solidFill>
                <a:srgbClr val="FFFFFF"/>
              </a:solidFill>
              <a:ea typeface="MS PGothic" pitchFamily="34" charset="-128"/>
            </a:endParaRPr>
          </a:p>
        </p:txBody>
      </p:sp>
    </p:spTree>
    <p:extLst>
      <p:ext uri="{BB962C8B-B14F-4D97-AF65-F5344CB8AC3E}">
        <p14:creationId xmlns:p14="http://schemas.microsoft.com/office/powerpoint/2010/main" val="2974335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7F16F6D5-F304-2047-83CA-6225F064F3BF}"/>
              </a:ext>
            </a:extLst>
          </p:cNvPr>
          <p:cNvSpPr>
            <a:spLocks noGrp="1" noChangeArrowheads="1"/>
          </p:cNvSpPr>
          <p:nvPr>
            <p:ph type="title"/>
          </p:nvPr>
        </p:nvSpPr>
        <p:spPr/>
        <p:txBody>
          <a:bodyPr/>
          <a:lstStyle/>
          <a:p>
            <a:r>
              <a:rPr lang="en-US" altLang="en-US">
                <a:ea typeface="ＭＳ Ｐゴシック" panose="020B0600070205080204" pitchFamily="34" charset="-128"/>
              </a:rPr>
              <a:t>Referer Validation</a:t>
            </a:r>
          </a:p>
        </p:txBody>
      </p:sp>
      <p:sp>
        <p:nvSpPr>
          <p:cNvPr id="12" name="Content Placeholder 11">
            <a:extLst>
              <a:ext uri="{FF2B5EF4-FFF2-40B4-BE49-F238E27FC236}">
                <a16:creationId xmlns:a16="http://schemas.microsoft.com/office/drawing/2014/main" id="{60B701DF-7D66-7747-ACF0-7E9BDF80F8D4}"/>
              </a:ext>
            </a:extLst>
          </p:cNvPr>
          <p:cNvSpPr>
            <a:spLocks noGrp="1" noChangeArrowheads="1"/>
          </p:cNvSpPr>
          <p:nvPr>
            <p:ph idx="1"/>
          </p:nvPr>
        </p:nvSpPr>
        <p:spPr>
          <a:xfrm>
            <a:off x="1719264" y="4613853"/>
            <a:ext cx="8178800" cy="1409700"/>
          </a:xfrm>
        </p:spPr>
        <p:txBody>
          <a:bodyPr>
            <a:normAutofit/>
          </a:bodyPr>
          <a:lstStyle/>
          <a:p>
            <a:pPr>
              <a:buFont typeface="Arial" panose="020B0604020202020204" pitchFamily="34" charset="0"/>
              <a:buChar char="•"/>
            </a:pPr>
            <a:r>
              <a:rPr lang="en-US" altLang="en-US" sz="2400" dirty="0">
                <a:solidFill>
                  <a:srgbClr val="C00000"/>
                </a:solidFill>
                <a:ea typeface="ＭＳ Ｐゴシック" panose="020B0600070205080204" pitchFamily="34" charset="-128"/>
              </a:rPr>
              <a:t>Lenient</a:t>
            </a:r>
            <a:r>
              <a:rPr lang="en-US" altLang="en-US" sz="2400" dirty="0">
                <a:ea typeface="ＭＳ Ｐゴシック" panose="020B0600070205080204" pitchFamily="34" charset="-128"/>
              </a:rPr>
              <a:t> </a:t>
            </a:r>
            <a:r>
              <a:rPr lang="en-US" altLang="en-US" sz="2400" dirty="0" err="1">
                <a:ea typeface="ＭＳ Ｐゴシック" panose="020B0600070205080204" pitchFamily="34" charset="-128"/>
              </a:rPr>
              <a:t>referer</a:t>
            </a:r>
            <a:r>
              <a:rPr lang="en-US" altLang="en-US" sz="2400" dirty="0">
                <a:ea typeface="ＭＳ Ｐゴシック" panose="020B0600070205080204" pitchFamily="34" charset="-128"/>
              </a:rPr>
              <a:t> checking – header is optional</a:t>
            </a:r>
          </a:p>
          <a:p>
            <a:pPr>
              <a:buFont typeface="Arial" panose="020B0604020202020204" pitchFamily="34" charset="0"/>
              <a:buChar char="•"/>
            </a:pPr>
            <a:r>
              <a:rPr lang="en-US" altLang="en-US" sz="2400" dirty="0">
                <a:solidFill>
                  <a:srgbClr val="C00000"/>
                </a:solidFill>
                <a:ea typeface="ＭＳ Ｐゴシック" panose="020B0600070205080204" pitchFamily="34" charset="-128"/>
              </a:rPr>
              <a:t>Strict</a:t>
            </a:r>
            <a:r>
              <a:rPr lang="en-US" altLang="en-US" sz="2400" dirty="0">
                <a:ea typeface="ＭＳ Ｐゴシック" panose="020B0600070205080204" pitchFamily="34" charset="-128"/>
              </a:rPr>
              <a:t> </a:t>
            </a:r>
            <a:r>
              <a:rPr lang="en-US" altLang="en-US" sz="2400" dirty="0" err="1">
                <a:ea typeface="ＭＳ Ｐゴシック" panose="020B0600070205080204" pitchFamily="34" charset="-128"/>
              </a:rPr>
              <a:t>referer</a:t>
            </a:r>
            <a:r>
              <a:rPr lang="en-US" altLang="en-US" sz="2400" dirty="0">
                <a:ea typeface="ＭＳ Ｐゴシック" panose="020B0600070205080204" pitchFamily="34" charset="-128"/>
              </a:rPr>
              <a:t> checking – header is required</a:t>
            </a:r>
          </a:p>
        </p:txBody>
      </p:sp>
      <p:sp>
        <p:nvSpPr>
          <p:cNvPr id="14" name="Text Box 6">
            <a:extLst>
              <a:ext uri="{FF2B5EF4-FFF2-40B4-BE49-F238E27FC236}">
                <a16:creationId xmlns:a16="http://schemas.microsoft.com/office/drawing/2014/main" id="{3BBF10F0-1216-EB43-A33E-E3D93E35E0C4}"/>
              </a:ext>
            </a:extLst>
          </p:cNvPr>
          <p:cNvSpPr txBox="1">
            <a:spLocks noChangeArrowheads="1"/>
          </p:cNvSpPr>
          <p:nvPr/>
        </p:nvSpPr>
        <p:spPr bwMode="auto">
          <a:xfrm>
            <a:off x="5740400" y="1820864"/>
            <a:ext cx="4158511" cy="769441"/>
          </a:xfrm>
          <a:prstGeom prst="rect">
            <a:avLst/>
          </a:prstGeom>
          <a:solidFill>
            <a:schemeClr val="bg2">
              <a:lumMod val="75000"/>
            </a:schemeClr>
          </a:solidFill>
          <a:ln w="9525">
            <a:solidFill>
              <a:schemeClr val="tx1"/>
            </a:solidFill>
            <a:miter lim="800000"/>
            <a:headEnd/>
            <a:tailEnd/>
          </a:ln>
        </p:spPr>
        <p:txBody>
          <a:bodyPr wrap="none">
            <a:spAutoFit/>
          </a:bodyPr>
          <a:lstStyle/>
          <a:p>
            <a:pPr>
              <a:spcBef>
                <a:spcPct val="20000"/>
              </a:spcBef>
              <a:buClr>
                <a:schemeClr val="accent2"/>
              </a:buClr>
              <a:defRPr/>
            </a:pPr>
            <a:r>
              <a:rPr lang="en-US" sz="2000" dirty="0" err="1">
                <a:cs typeface="ＭＳ Ｐゴシック" charset="0"/>
              </a:rPr>
              <a:t>Referer</a:t>
            </a:r>
            <a:r>
              <a:rPr lang="en-US" sz="2000" dirty="0">
                <a:cs typeface="ＭＳ Ｐゴシック" charset="0"/>
              </a:rPr>
              <a:t>: </a:t>
            </a:r>
          </a:p>
          <a:p>
            <a:pPr>
              <a:spcBef>
                <a:spcPct val="20000"/>
              </a:spcBef>
              <a:buClr>
                <a:schemeClr val="accent2"/>
              </a:buClr>
              <a:defRPr/>
            </a:pPr>
            <a:r>
              <a:rPr lang="en-US" sz="2000" dirty="0">
                <a:cs typeface="ＭＳ Ｐゴシック" charset="0"/>
              </a:rPr>
              <a:t>http://www.facebook.com/home.php</a:t>
            </a:r>
          </a:p>
        </p:txBody>
      </p:sp>
      <p:graphicFrame>
        <p:nvGraphicFramePr>
          <p:cNvPr id="111620" name="Object 2">
            <a:extLst>
              <a:ext uri="{FF2B5EF4-FFF2-40B4-BE49-F238E27FC236}">
                <a16:creationId xmlns:a16="http://schemas.microsoft.com/office/drawing/2014/main" id="{89A41233-087C-C04C-99B3-2E8542834289}"/>
              </a:ext>
            </a:extLst>
          </p:cNvPr>
          <p:cNvGraphicFramePr>
            <a:graphicFrameLocks noChangeAspect="1"/>
          </p:cNvGraphicFramePr>
          <p:nvPr/>
        </p:nvGraphicFramePr>
        <p:xfrm>
          <a:off x="1719264" y="1828801"/>
          <a:ext cx="3919537" cy="1762125"/>
        </p:xfrm>
        <a:graphic>
          <a:graphicData uri="http://schemas.openxmlformats.org/presentationml/2006/ole">
            <mc:AlternateContent xmlns:mc="http://schemas.openxmlformats.org/markup-compatibility/2006">
              <mc:Choice xmlns:v="urn:schemas-microsoft-com:vml" Requires="v">
                <p:oleObj spid="_x0000_s2141" name="Image" r:id="rId3" imgW="4038600" imgH="1816100" progId="Photoshop.Image.8">
                  <p:embed/>
                </p:oleObj>
              </mc:Choice>
              <mc:Fallback>
                <p:oleObj name="Image" r:id="rId3" imgW="4038600" imgH="1816100" progId="Photoshop.Image.8">
                  <p:embed/>
                  <p:pic>
                    <p:nvPicPr>
                      <p:cNvPr id="111620" name="Object 2">
                        <a:extLst>
                          <a:ext uri="{FF2B5EF4-FFF2-40B4-BE49-F238E27FC236}">
                            <a16:creationId xmlns:a16="http://schemas.microsoft.com/office/drawing/2014/main" id="{89A41233-087C-C04C-99B3-2E85428342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264" y="1828801"/>
                        <a:ext cx="3919537"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6" name="Text Box 6">
            <a:extLst>
              <a:ext uri="{FF2B5EF4-FFF2-40B4-BE49-F238E27FC236}">
                <a16:creationId xmlns:a16="http://schemas.microsoft.com/office/drawing/2014/main" id="{D9E26216-6F04-884B-B985-298A6F06301E}"/>
              </a:ext>
            </a:extLst>
          </p:cNvPr>
          <p:cNvSpPr txBox="1">
            <a:spLocks noChangeArrowheads="1"/>
          </p:cNvSpPr>
          <p:nvPr/>
        </p:nvSpPr>
        <p:spPr bwMode="auto">
          <a:xfrm>
            <a:off x="5740400" y="2743200"/>
            <a:ext cx="3587842" cy="769441"/>
          </a:xfrm>
          <a:prstGeom prst="rect">
            <a:avLst/>
          </a:prstGeom>
          <a:solidFill>
            <a:schemeClr val="bg2">
              <a:lumMod val="75000"/>
            </a:schemeClr>
          </a:solidFill>
          <a:ln w="9525">
            <a:solidFill>
              <a:schemeClr val="tx1"/>
            </a:solidFill>
            <a:miter lim="800000"/>
            <a:headEnd/>
            <a:tailEnd/>
          </a:ln>
        </p:spPr>
        <p:txBody>
          <a:bodyPr wrap="none">
            <a:spAutoFit/>
          </a:bodyPr>
          <a:lstStyle/>
          <a:p>
            <a:pPr>
              <a:spcBef>
                <a:spcPct val="20000"/>
              </a:spcBef>
              <a:buClr>
                <a:schemeClr val="accent2"/>
              </a:buClr>
              <a:defRPr/>
            </a:pPr>
            <a:r>
              <a:rPr lang="en-US" sz="2000" dirty="0" err="1">
                <a:cs typeface="ＭＳ Ｐゴシック" charset="0"/>
              </a:rPr>
              <a:t>Referer</a:t>
            </a:r>
            <a:r>
              <a:rPr lang="en-US" sz="2000" dirty="0">
                <a:cs typeface="ＭＳ Ｐゴシック" charset="0"/>
              </a:rPr>
              <a:t>: </a:t>
            </a:r>
          </a:p>
          <a:p>
            <a:pPr>
              <a:spcBef>
                <a:spcPct val="20000"/>
              </a:spcBef>
              <a:buClr>
                <a:schemeClr val="accent2"/>
              </a:buClr>
              <a:defRPr/>
            </a:pPr>
            <a:r>
              <a:rPr lang="en-US" sz="2000" dirty="0">
                <a:cs typeface="ＭＳ Ｐゴシック" charset="0"/>
              </a:rPr>
              <a:t>http://www.evil.com/attack.html</a:t>
            </a:r>
          </a:p>
        </p:txBody>
      </p:sp>
      <p:sp>
        <p:nvSpPr>
          <p:cNvPr id="17" name="Text Box 6">
            <a:extLst>
              <a:ext uri="{FF2B5EF4-FFF2-40B4-BE49-F238E27FC236}">
                <a16:creationId xmlns:a16="http://schemas.microsoft.com/office/drawing/2014/main" id="{BF96010B-5B4A-924A-85BF-FC19C4EC1BF3}"/>
              </a:ext>
            </a:extLst>
          </p:cNvPr>
          <p:cNvSpPr txBox="1">
            <a:spLocks noChangeArrowheads="1"/>
          </p:cNvSpPr>
          <p:nvPr/>
        </p:nvSpPr>
        <p:spPr bwMode="auto">
          <a:xfrm>
            <a:off x="5740400" y="3665536"/>
            <a:ext cx="1085554" cy="400110"/>
          </a:xfrm>
          <a:prstGeom prst="rect">
            <a:avLst/>
          </a:prstGeom>
          <a:solidFill>
            <a:schemeClr val="bg2">
              <a:lumMod val="75000"/>
            </a:schemeClr>
          </a:solidFill>
          <a:ln w="9525">
            <a:solidFill>
              <a:schemeClr val="tx1"/>
            </a:solidFill>
            <a:miter lim="800000"/>
            <a:headEnd/>
            <a:tailEnd/>
          </a:ln>
        </p:spPr>
        <p:txBody>
          <a:bodyPr wrap="none">
            <a:spAutoFit/>
          </a:bodyPr>
          <a:lstStyle/>
          <a:p>
            <a:pPr algn="ctr">
              <a:spcBef>
                <a:spcPct val="20000"/>
              </a:spcBef>
              <a:buClr>
                <a:schemeClr val="accent2"/>
              </a:buClr>
              <a:defRPr/>
            </a:pPr>
            <a:r>
              <a:rPr lang="en-US" sz="2000" dirty="0" err="1">
                <a:cs typeface="ＭＳ Ｐゴシック" charset="0"/>
              </a:rPr>
              <a:t>Referer</a:t>
            </a:r>
            <a:r>
              <a:rPr lang="en-US" sz="2000" dirty="0">
                <a:cs typeface="ＭＳ Ｐゴシック" charset="0"/>
              </a:rPr>
              <a:t>: </a:t>
            </a:r>
          </a:p>
        </p:txBody>
      </p:sp>
      <p:sp>
        <p:nvSpPr>
          <p:cNvPr id="20" name="Rectangle 20">
            <a:extLst>
              <a:ext uri="{FF2B5EF4-FFF2-40B4-BE49-F238E27FC236}">
                <a16:creationId xmlns:a16="http://schemas.microsoft.com/office/drawing/2014/main" id="{70EF3FC1-6713-5644-AEC5-21D6629DBF9F}"/>
              </a:ext>
            </a:extLst>
          </p:cNvPr>
          <p:cNvSpPr>
            <a:spLocks noChangeArrowheads="1"/>
          </p:cNvSpPr>
          <p:nvPr/>
        </p:nvSpPr>
        <p:spPr bwMode="auto">
          <a:xfrm>
            <a:off x="5220730" y="1524001"/>
            <a:ext cx="73930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Clr>
                <a:schemeClr val="accent1"/>
              </a:buClr>
              <a:buSzPct val="65000"/>
              <a:buFont typeface="Wingdings" pitchFamily="2" charset="2"/>
              <a:buNone/>
            </a:pPr>
            <a:r>
              <a:rPr kumimoji="0" lang="en-US" altLang="en-US" sz="5500">
                <a:solidFill>
                  <a:srgbClr val="008000"/>
                </a:solidFill>
                <a:sym typeface="Wingdings" pitchFamily="2" charset="2"/>
              </a:rPr>
              <a:t></a:t>
            </a:r>
            <a:endParaRPr kumimoji="0" lang="en-US" altLang="en-US" sz="5500">
              <a:solidFill>
                <a:srgbClr val="CC0000"/>
              </a:solidFill>
              <a:sym typeface="Wingdings" pitchFamily="2" charset="2"/>
            </a:endParaRPr>
          </a:p>
        </p:txBody>
      </p:sp>
      <p:sp>
        <p:nvSpPr>
          <p:cNvPr id="21" name="Rectangle 20">
            <a:extLst>
              <a:ext uri="{FF2B5EF4-FFF2-40B4-BE49-F238E27FC236}">
                <a16:creationId xmlns:a16="http://schemas.microsoft.com/office/drawing/2014/main" id="{109B563C-BFFF-B84F-AC5B-CF684E83B513}"/>
              </a:ext>
            </a:extLst>
          </p:cNvPr>
          <p:cNvSpPr>
            <a:spLocks noChangeArrowheads="1"/>
          </p:cNvSpPr>
          <p:nvPr/>
        </p:nvSpPr>
        <p:spPr bwMode="auto">
          <a:xfrm>
            <a:off x="5334000" y="2362200"/>
            <a:ext cx="673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6000">
                <a:solidFill>
                  <a:srgbClr val="CC0000"/>
                </a:solidFill>
                <a:sym typeface="Wingdings" pitchFamily="2" charset="2"/>
              </a:rPr>
              <a:t></a:t>
            </a:r>
          </a:p>
        </p:txBody>
      </p:sp>
      <p:sp>
        <p:nvSpPr>
          <p:cNvPr id="22" name="Rectangle 21">
            <a:extLst>
              <a:ext uri="{FF2B5EF4-FFF2-40B4-BE49-F238E27FC236}">
                <a16:creationId xmlns:a16="http://schemas.microsoft.com/office/drawing/2014/main" id="{DF84D50D-7068-BE43-93E6-B15C0B8A5D92}"/>
              </a:ext>
            </a:extLst>
          </p:cNvPr>
          <p:cNvSpPr>
            <a:spLocks noChangeArrowheads="1"/>
          </p:cNvSpPr>
          <p:nvPr/>
        </p:nvSpPr>
        <p:spPr bwMode="auto">
          <a:xfrm>
            <a:off x="5449888" y="3330576"/>
            <a:ext cx="4175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ko-KR" sz="4000" b="1">
                <a:solidFill>
                  <a:srgbClr val="FF9900"/>
                </a:solidFill>
                <a:latin typeface="Cambria" panose="02040503050406030204" pitchFamily="18" charset="0"/>
                <a:ea typeface="Gulim" panose="020B0600000101010101" pitchFamily="34" charset="-127"/>
                <a:sym typeface="Wingdings" pitchFamily="2" charset="2"/>
              </a:rPr>
              <a:t>?</a:t>
            </a:r>
            <a:endParaRPr kumimoji="0" lang="en-US" altLang="en-US" sz="4000" b="1">
              <a:solidFill>
                <a:srgbClr val="FF9900"/>
              </a:solidFill>
              <a:latin typeface="Cambria" panose="02040503050406030204" pitchFamily="18" charset="0"/>
              <a:ea typeface="Gulim" panose="020B0600000101010101" pitchFamily="34" charset="-127"/>
              <a:sym typeface="Wingdings" pitchFamily="2" charset="2"/>
            </a:endParaRPr>
          </a:p>
        </p:txBody>
      </p:sp>
    </p:spTree>
    <p:extLst>
      <p:ext uri="{BB962C8B-B14F-4D97-AF65-F5344CB8AC3E}">
        <p14:creationId xmlns:p14="http://schemas.microsoft.com/office/powerpoint/2010/main" val="26094427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animBg="1"/>
      <p:bldP spid="16" grpId="0" animBg="1"/>
      <p:bldP spid="17" grpId="0" animBg="1"/>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112641" name="Rectangle 2">
            <a:extLst>
              <a:ext uri="{FF2B5EF4-FFF2-40B4-BE49-F238E27FC236}">
                <a16:creationId xmlns:a16="http://schemas.microsoft.com/office/drawing/2014/main" id="{908CB39B-AED2-6C4A-9D9A-887620794313}"/>
              </a:ext>
            </a:extLst>
          </p:cNvPr>
          <p:cNvSpPr>
            <a:spLocks noGrp="1" noChangeArrowheads="1"/>
          </p:cNvSpPr>
          <p:nvPr>
            <p:ph type="title"/>
          </p:nvPr>
        </p:nvSpPr>
        <p:spPr>
          <a:xfrm>
            <a:off x="723619" y="891241"/>
            <a:ext cx="3939084" cy="5075519"/>
          </a:xfrm>
        </p:spPr>
        <p:txBody>
          <a:bodyPr>
            <a:normAutofit/>
          </a:bodyPr>
          <a:lstStyle/>
          <a:p>
            <a:pPr algn="r"/>
            <a:r>
              <a:rPr lang="en-US" altLang="en-US">
                <a:ea typeface="ＭＳ Ｐゴシック" panose="020B0600070205080204" pitchFamily="34" charset="-128"/>
              </a:rPr>
              <a:t>Why Not Always Strict Checking?</a:t>
            </a:r>
          </a:p>
        </p:txBody>
      </p:sp>
      <p:cxnSp>
        <p:nvCxnSpPr>
          <p:cNvPr id="77" name="Straight Connector 76">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2642" name="Rectangle 3">
            <a:extLst>
              <a:ext uri="{FF2B5EF4-FFF2-40B4-BE49-F238E27FC236}">
                <a16:creationId xmlns:a16="http://schemas.microsoft.com/office/drawing/2014/main" id="{8D05AE3F-B17C-0647-892A-8B04A71CEA90}"/>
              </a:ext>
            </a:extLst>
          </p:cNvPr>
          <p:cNvSpPr>
            <a:spLocks noGrp="1" noChangeArrowheads="1"/>
          </p:cNvSpPr>
          <p:nvPr>
            <p:ph idx="1"/>
          </p:nvPr>
        </p:nvSpPr>
        <p:spPr>
          <a:xfrm>
            <a:off x="5300811" y="891241"/>
            <a:ext cx="6519331" cy="5075519"/>
          </a:xfrm>
        </p:spPr>
        <p:txBody>
          <a:bodyPr anchor="ctr">
            <a:normAutofit/>
          </a:bodyPr>
          <a:lstStyle/>
          <a:p>
            <a:pPr>
              <a:buFont typeface="Arial" panose="020B0604020202020204" pitchFamily="34" charset="0"/>
              <a:buChar char="•"/>
            </a:pPr>
            <a:r>
              <a:rPr lang="en-US" altLang="en-US" sz="2000" dirty="0">
                <a:ea typeface="ＭＳ Ｐゴシック" panose="020B0600070205080204" pitchFamily="34" charset="-128"/>
              </a:rPr>
              <a:t>The </a:t>
            </a:r>
            <a:r>
              <a:rPr lang="en-US" altLang="en-US" sz="2000" dirty="0" err="1">
                <a:ea typeface="ＭＳ Ｐゴシック" panose="020B0600070205080204" pitchFamily="34" charset="-128"/>
              </a:rPr>
              <a:t>referer</a:t>
            </a:r>
            <a:r>
              <a:rPr lang="en-US" altLang="en-US" sz="2000" dirty="0">
                <a:ea typeface="ＭＳ Ｐゴシック" panose="020B0600070205080204" pitchFamily="34" charset="-128"/>
              </a:rPr>
              <a:t> header might be suppressed</a:t>
            </a:r>
          </a:p>
          <a:p>
            <a:pPr lvl="1">
              <a:buFont typeface="Arial" panose="020B0604020202020204" pitchFamily="34" charset="0"/>
              <a:buChar char="•"/>
            </a:pPr>
            <a:r>
              <a:rPr lang="en-US" altLang="en-US" sz="1800" dirty="0">
                <a:ea typeface="ＭＳ Ｐゴシック" panose="020B0600070205080204" pitchFamily="34" charset="-128"/>
              </a:rPr>
              <a:t>Stripped by the organization’</a:t>
            </a:r>
            <a:r>
              <a:rPr lang="en-US" altLang="ja-JP" sz="1800" dirty="0">
                <a:ea typeface="ＭＳ Ｐゴシック" panose="020B0600070205080204" pitchFamily="34" charset="-128"/>
              </a:rPr>
              <a:t>s network filter</a:t>
            </a:r>
          </a:p>
          <a:p>
            <a:pPr lvl="2">
              <a:buFont typeface="Arial" panose="020B0604020202020204" pitchFamily="34" charset="0"/>
              <a:buChar char="•"/>
            </a:pPr>
            <a:r>
              <a:rPr lang="en-US" altLang="en-US" sz="1600" dirty="0">
                <a:ea typeface="ＭＳ Ｐゴシック" panose="020B0600070205080204" pitchFamily="34" charset="-128"/>
              </a:rPr>
              <a:t>For example, http://</a:t>
            </a:r>
            <a:r>
              <a:rPr lang="en-US" altLang="en-US" sz="1600" dirty="0" err="1">
                <a:ea typeface="ＭＳ Ｐゴシック" panose="020B0600070205080204" pitchFamily="34" charset="-128"/>
              </a:rPr>
              <a:t>intranet.corp.apple.com</a:t>
            </a:r>
            <a:r>
              <a:rPr lang="en-US" altLang="en-US" sz="1600" dirty="0">
                <a:ea typeface="ＭＳ Ｐゴシック" panose="020B0600070205080204" pitchFamily="34" charset="-128"/>
              </a:rPr>
              <a:t>/projects/</a:t>
            </a:r>
            <a:r>
              <a:rPr lang="en-US" altLang="en-US" sz="1600" dirty="0" err="1">
                <a:ea typeface="ＭＳ Ｐゴシック" panose="020B0600070205080204" pitchFamily="34" charset="-128"/>
              </a:rPr>
              <a:t>iphone</a:t>
            </a:r>
            <a:r>
              <a:rPr lang="en-US" altLang="en-US" sz="1600" dirty="0">
                <a:ea typeface="ＭＳ Ｐゴシック" panose="020B0600070205080204" pitchFamily="34" charset="-128"/>
              </a:rPr>
              <a:t>/</a:t>
            </a:r>
            <a:r>
              <a:rPr lang="en-US" altLang="en-US" sz="1600" dirty="0" err="1">
                <a:ea typeface="ＭＳ Ｐゴシック" panose="020B0600070205080204" pitchFamily="34" charset="-128"/>
              </a:rPr>
              <a:t>competitors.html</a:t>
            </a:r>
            <a:endParaRPr lang="en-US" altLang="en-US" sz="1600" dirty="0">
              <a:ea typeface="ＭＳ Ｐゴシック" panose="020B0600070205080204" pitchFamily="34" charset="-128"/>
            </a:endParaRPr>
          </a:p>
          <a:p>
            <a:pPr lvl="1">
              <a:buFont typeface="Arial" panose="020B0604020202020204" pitchFamily="34" charset="0"/>
              <a:buChar char="•"/>
            </a:pPr>
            <a:r>
              <a:rPr lang="en-US" altLang="en-US" sz="1800" dirty="0">
                <a:ea typeface="ＭＳ Ｐゴシック" panose="020B0600070205080204" pitchFamily="34" charset="-128"/>
              </a:rPr>
              <a:t>Stripped by the local machine</a:t>
            </a:r>
          </a:p>
          <a:p>
            <a:pPr lvl="1">
              <a:buFont typeface="Arial" panose="020B0604020202020204" pitchFamily="34" charset="0"/>
              <a:buChar char="•"/>
            </a:pPr>
            <a:r>
              <a:rPr lang="en-US" altLang="en-US" sz="1800" dirty="0">
                <a:ea typeface="ＭＳ Ｐゴシック" panose="020B0600070205080204" pitchFamily="34" charset="-128"/>
              </a:rPr>
              <a:t>Stripped by the browser for HTTPS </a:t>
            </a:r>
            <a:r>
              <a:rPr lang="en-US" altLang="en-US" sz="1800" dirty="0">
                <a:ea typeface="ＭＳ Ｐゴシック" panose="020B0600070205080204" pitchFamily="34" charset="-128"/>
                <a:sym typeface="Symbol" pitchFamily="2" charset="2"/>
              </a:rPr>
              <a:t></a:t>
            </a:r>
            <a:r>
              <a:rPr lang="en-US" altLang="en-US" sz="1800" dirty="0">
                <a:ea typeface="ＭＳ Ｐゴシック" panose="020B0600070205080204" pitchFamily="34" charset="-128"/>
              </a:rPr>
              <a:t> HTTP transitions</a:t>
            </a:r>
          </a:p>
          <a:p>
            <a:pPr lvl="1">
              <a:buFont typeface="Arial" panose="020B0604020202020204" pitchFamily="34" charset="0"/>
              <a:buChar char="•"/>
            </a:pPr>
            <a:r>
              <a:rPr lang="en-US" altLang="en-US" sz="1800" dirty="0">
                <a:ea typeface="ＭＳ Ｐゴシック" panose="020B0600070205080204" pitchFamily="34" charset="-128"/>
              </a:rPr>
              <a:t>User preference in browser</a:t>
            </a:r>
          </a:p>
          <a:p>
            <a:pPr lvl="1">
              <a:buFont typeface="Arial" panose="020B0604020202020204" pitchFamily="34" charset="0"/>
              <a:buChar char="•"/>
            </a:pPr>
            <a:r>
              <a:rPr lang="en-US" altLang="en-US" sz="1800" dirty="0">
                <a:ea typeface="ＭＳ Ｐゴシック" panose="020B0600070205080204" pitchFamily="34" charset="-128"/>
              </a:rPr>
              <a:t>Buggy browser</a:t>
            </a:r>
          </a:p>
          <a:p>
            <a:pPr>
              <a:buFont typeface="Arial" panose="020B0604020202020204" pitchFamily="34" charset="0"/>
              <a:buChar char="•"/>
            </a:pPr>
            <a:r>
              <a:rPr lang="en-US" altLang="en-US" sz="2000" dirty="0">
                <a:ea typeface="ＭＳ Ｐゴシック" panose="020B0600070205080204" pitchFamily="34" charset="-128"/>
              </a:rPr>
              <a:t>Web applications can’</a:t>
            </a:r>
            <a:r>
              <a:rPr lang="en-US" altLang="ja-JP" sz="2000" dirty="0">
                <a:ea typeface="ＭＳ Ｐゴシック" panose="020B0600070205080204" pitchFamily="34" charset="-128"/>
              </a:rPr>
              <a:t>t afford to block these users</a:t>
            </a:r>
          </a:p>
          <a:p>
            <a:pPr>
              <a:buFont typeface="Arial" panose="020B0604020202020204" pitchFamily="34" charset="0"/>
              <a:buChar char="•"/>
            </a:pPr>
            <a:r>
              <a:rPr lang="en-US" altLang="en-US" sz="2000" dirty="0" err="1">
                <a:ea typeface="ＭＳ Ｐゴシック" panose="020B0600070205080204" pitchFamily="34" charset="-128"/>
              </a:rPr>
              <a:t>Referer</a:t>
            </a:r>
            <a:r>
              <a:rPr lang="en-US" altLang="en-US" sz="2000" dirty="0">
                <a:ea typeface="ＭＳ Ｐゴシック" panose="020B0600070205080204" pitchFamily="34" charset="-128"/>
              </a:rPr>
              <a:t> header rarely suppressed over HTTPS</a:t>
            </a:r>
          </a:p>
        </p:txBody>
      </p:sp>
    </p:spTree>
    <p:extLst>
      <p:ext uri="{BB962C8B-B14F-4D97-AF65-F5344CB8AC3E}">
        <p14:creationId xmlns:p14="http://schemas.microsoft.com/office/powerpoint/2010/main" val="151207202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25C1-E2DA-7244-8CE5-E39B9A21E728}"/>
              </a:ext>
            </a:extLst>
          </p:cNvPr>
          <p:cNvSpPr>
            <a:spLocks noGrp="1"/>
          </p:cNvSpPr>
          <p:nvPr>
            <p:ph type="title"/>
          </p:nvPr>
        </p:nvSpPr>
        <p:spPr/>
        <p:txBody>
          <a:bodyPr/>
          <a:lstStyle/>
          <a:p>
            <a:r>
              <a:rPr lang="en-US" dirty="0"/>
              <a:t>Delegation and Access Control</a:t>
            </a:r>
          </a:p>
        </p:txBody>
      </p:sp>
      <p:pic>
        <p:nvPicPr>
          <p:cNvPr id="5" name="Graphic 4" descr="Treasure chest with solid fill">
            <a:extLst>
              <a:ext uri="{FF2B5EF4-FFF2-40B4-BE49-F238E27FC236}">
                <a16:creationId xmlns:a16="http://schemas.microsoft.com/office/drawing/2014/main" id="{B52E9C1C-439B-D947-98E2-3519495F9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1676" y="2713405"/>
            <a:ext cx="1505361" cy="1505361"/>
          </a:xfrm>
          <a:prstGeom prst="rect">
            <a:avLst/>
          </a:prstGeom>
        </p:spPr>
      </p:pic>
      <p:sp>
        <p:nvSpPr>
          <p:cNvPr id="6" name="TextBox 5">
            <a:extLst>
              <a:ext uri="{FF2B5EF4-FFF2-40B4-BE49-F238E27FC236}">
                <a16:creationId xmlns:a16="http://schemas.microsoft.com/office/drawing/2014/main" id="{DEE5B64E-5830-2D4B-8094-B32F3A5D9F9A}"/>
              </a:ext>
            </a:extLst>
          </p:cNvPr>
          <p:cNvSpPr txBox="1"/>
          <p:nvPr/>
        </p:nvSpPr>
        <p:spPr>
          <a:xfrm>
            <a:off x="8333502" y="4218766"/>
            <a:ext cx="2346873" cy="400110"/>
          </a:xfrm>
          <a:prstGeom prst="rect">
            <a:avLst/>
          </a:prstGeom>
          <a:noFill/>
        </p:spPr>
        <p:txBody>
          <a:bodyPr wrap="square" rtlCol="0">
            <a:spAutoFit/>
          </a:bodyPr>
          <a:lstStyle/>
          <a:p>
            <a:r>
              <a:rPr lang="en-US" sz="2000" dirty="0"/>
              <a:t>protected resource</a:t>
            </a:r>
          </a:p>
        </p:txBody>
      </p:sp>
      <p:pic>
        <p:nvPicPr>
          <p:cNvPr id="8" name="Graphic 7" descr="Office worker male with solid fill">
            <a:extLst>
              <a:ext uri="{FF2B5EF4-FFF2-40B4-BE49-F238E27FC236}">
                <a16:creationId xmlns:a16="http://schemas.microsoft.com/office/drawing/2014/main" id="{5F0BA1F6-0AEE-8944-8486-78B8FFFB71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5155" y="2263462"/>
            <a:ext cx="1505360" cy="1505360"/>
          </a:xfrm>
          <a:prstGeom prst="rect">
            <a:avLst/>
          </a:prstGeom>
        </p:spPr>
      </p:pic>
      <p:sp>
        <p:nvSpPr>
          <p:cNvPr id="9" name="TextBox 8">
            <a:extLst>
              <a:ext uri="{FF2B5EF4-FFF2-40B4-BE49-F238E27FC236}">
                <a16:creationId xmlns:a16="http://schemas.microsoft.com/office/drawing/2014/main" id="{689F3C0F-C3A9-4541-A036-DA7DD21D4027}"/>
              </a:ext>
            </a:extLst>
          </p:cNvPr>
          <p:cNvSpPr txBox="1"/>
          <p:nvPr/>
        </p:nvSpPr>
        <p:spPr>
          <a:xfrm>
            <a:off x="4325155" y="3768822"/>
            <a:ext cx="1928733" cy="400110"/>
          </a:xfrm>
          <a:prstGeom prst="rect">
            <a:avLst/>
          </a:prstGeom>
          <a:noFill/>
        </p:spPr>
        <p:txBody>
          <a:bodyPr wrap="none" rtlCol="0">
            <a:spAutoFit/>
          </a:bodyPr>
          <a:lstStyle/>
          <a:p>
            <a:r>
              <a:rPr lang="en-US" sz="2000" dirty="0"/>
              <a:t>trusted “deputy”</a:t>
            </a:r>
          </a:p>
        </p:txBody>
      </p:sp>
      <p:sp>
        <p:nvSpPr>
          <p:cNvPr id="10" name="TextBox 9">
            <a:extLst>
              <a:ext uri="{FF2B5EF4-FFF2-40B4-BE49-F238E27FC236}">
                <a16:creationId xmlns:a16="http://schemas.microsoft.com/office/drawing/2014/main" id="{4ABFD24C-7551-AB41-A833-B79FE6CD0C49}"/>
              </a:ext>
            </a:extLst>
          </p:cNvPr>
          <p:cNvSpPr txBox="1"/>
          <p:nvPr/>
        </p:nvSpPr>
        <p:spPr>
          <a:xfrm>
            <a:off x="4269014" y="4174625"/>
            <a:ext cx="1968809" cy="400110"/>
          </a:xfrm>
          <a:prstGeom prst="rect">
            <a:avLst/>
          </a:prstGeom>
          <a:noFill/>
        </p:spPr>
        <p:txBody>
          <a:bodyPr wrap="none" rtlCol="0">
            <a:spAutoFit/>
          </a:bodyPr>
          <a:lstStyle/>
          <a:p>
            <a:r>
              <a:rPr lang="en-US" sz="2000" dirty="0"/>
              <a:t>(API, server, etc.)</a:t>
            </a:r>
          </a:p>
        </p:txBody>
      </p:sp>
      <p:sp>
        <p:nvSpPr>
          <p:cNvPr id="11" name="TextBox 10">
            <a:extLst>
              <a:ext uri="{FF2B5EF4-FFF2-40B4-BE49-F238E27FC236}">
                <a16:creationId xmlns:a16="http://schemas.microsoft.com/office/drawing/2014/main" id="{384766D3-7A17-3E41-9467-EBEE88E5E10F}"/>
              </a:ext>
            </a:extLst>
          </p:cNvPr>
          <p:cNvSpPr txBox="1"/>
          <p:nvPr/>
        </p:nvSpPr>
        <p:spPr>
          <a:xfrm>
            <a:off x="8333502" y="4733311"/>
            <a:ext cx="3231726" cy="707886"/>
          </a:xfrm>
          <a:prstGeom prst="rect">
            <a:avLst/>
          </a:prstGeom>
          <a:noFill/>
        </p:spPr>
        <p:txBody>
          <a:bodyPr wrap="square" rtlCol="0">
            <a:spAutoFit/>
          </a:bodyPr>
          <a:lstStyle/>
          <a:p>
            <a:r>
              <a:rPr lang="en-US" sz="2000" dirty="0">
                <a:solidFill>
                  <a:srgbClr val="00B050"/>
                </a:solidFill>
              </a:rPr>
              <a:t>only accepts access requests from trusted deputy</a:t>
            </a:r>
          </a:p>
        </p:txBody>
      </p:sp>
      <p:pic>
        <p:nvPicPr>
          <p:cNvPr id="13" name="Graphic 12" descr="Web design with solid fill">
            <a:extLst>
              <a:ext uri="{FF2B5EF4-FFF2-40B4-BE49-F238E27FC236}">
                <a16:creationId xmlns:a16="http://schemas.microsoft.com/office/drawing/2014/main" id="{313ED314-CD89-0043-AFBE-FD863DC789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6800" y="1906600"/>
            <a:ext cx="914400" cy="914400"/>
          </a:xfrm>
          <a:prstGeom prst="rect">
            <a:avLst/>
          </a:prstGeom>
        </p:spPr>
      </p:pic>
      <p:pic>
        <p:nvPicPr>
          <p:cNvPr id="15" name="Graphic 14" descr="Web design with solid fill">
            <a:extLst>
              <a:ext uri="{FF2B5EF4-FFF2-40B4-BE49-F238E27FC236}">
                <a16:creationId xmlns:a16="http://schemas.microsoft.com/office/drawing/2014/main" id="{ABC7F01A-CEE1-B849-AC7B-D4C6942D1B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7763" y="2700614"/>
            <a:ext cx="914400" cy="914400"/>
          </a:xfrm>
          <a:prstGeom prst="rect">
            <a:avLst/>
          </a:prstGeom>
        </p:spPr>
      </p:pic>
      <p:pic>
        <p:nvPicPr>
          <p:cNvPr id="16" name="Graphic 15" descr="Web design with solid fill">
            <a:extLst>
              <a:ext uri="{FF2B5EF4-FFF2-40B4-BE49-F238E27FC236}">
                <a16:creationId xmlns:a16="http://schemas.microsoft.com/office/drawing/2014/main" id="{614C3E9B-09C0-CE42-9400-0B6119FCC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50" y="3261052"/>
            <a:ext cx="914400" cy="914400"/>
          </a:xfrm>
          <a:prstGeom prst="rect">
            <a:avLst/>
          </a:prstGeom>
        </p:spPr>
      </p:pic>
      <p:pic>
        <p:nvPicPr>
          <p:cNvPr id="17" name="Graphic 16" descr="Web design with solid fill">
            <a:extLst>
              <a:ext uri="{FF2B5EF4-FFF2-40B4-BE49-F238E27FC236}">
                <a16:creationId xmlns:a16="http://schemas.microsoft.com/office/drawing/2014/main" id="{5E6F6014-DE73-1840-93E5-2216BB99C5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2819" y="3660335"/>
            <a:ext cx="914400" cy="914400"/>
          </a:xfrm>
          <a:prstGeom prst="rect">
            <a:avLst/>
          </a:prstGeom>
        </p:spPr>
      </p:pic>
      <p:pic>
        <p:nvPicPr>
          <p:cNvPr id="18" name="Picture 4" descr="Devil Icons Matt - Free vector graphic on Pixabay">
            <a:extLst>
              <a:ext uri="{FF2B5EF4-FFF2-40B4-BE49-F238E27FC236}">
                <a16:creationId xmlns:a16="http://schemas.microsoft.com/office/drawing/2014/main" id="{F3CB123E-F076-6D4A-AAEB-03CEBA2F2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2392" y="5286132"/>
            <a:ext cx="990886" cy="77632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4A207BF5-5DA0-7547-AA8B-E96C535D788C}"/>
              </a:ext>
            </a:extLst>
          </p:cNvPr>
          <p:cNvGrpSpPr/>
          <p:nvPr/>
        </p:nvGrpSpPr>
        <p:grpSpPr>
          <a:xfrm>
            <a:off x="3059436" y="3337398"/>
            <a:ext cx="5075640" cy="623160"/>
            <a:chOff x="3162468" y="3337398"/>
            <a:chExt cx="5075640" cy="623160"/>
          </a:xfrm>
        </p:grpSpPr>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61E5D9C6-6727-6649-AD5F-C02C622B3149}"/>
                    </a:ext>
                  </a:extLst>
                </p14:cNvPr>
                <p14:cNvContentPartPr/>
                <p14:nvPr/>
              </p14:nvContentPartPr>
              <p14:xfrm>
                <a:off x="3162468" y="3538278"/>
                <a:ext cx="1353240" cy="226800"/>
              </p14:xfrm>
            </p:contentPart>
          </mc:Choice>
          <mc:Fallback xmlns="">
            <p:pic>
              <p:nvPicPr>
                <p:cNvPr id="22" name="Ink 21">
                  <a:extLst>
                    <a:ext uri="{FF2B5EF4-FFF2-40B4-BE49-F238E27FC236}">
                      <a16:creationId xmlns:a16="http://schemas.microsoft.com/office/drawing/2014/main" id="{61E5D9C6-6727-6649-AD5F-C02C622B3149}"/>
                    </a:ext>
                  </a:extLst>
                </p:cNvPr>
                <p:cNvPicPr/>
                <p:nvPr/>
              </p:nvPicPr>
              <p:blipFill>
                <a:blip r:embed="rId10"/>
                <a:stretch>
                  <a:fillRect/>
                </a:stretch>
              </p:blipFill>
              <p:spPr>
                <a:xfrm>
                  <a:off x="3144828" y="3520638"/>
                  <a:ext cx="138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8A94D189-DC43-3F45-8319-148F26EB79A2}"/>
                    </a:ext>
                  </a:extLst>
                </p14:cNvPr>
                <p14:cNvContentPartPr/>
                <p14:nvPr/>
              </p14:nvContentPartPr>
              <p14:xfrm>
                <a:off x="4133028" y="3612078"/>
                <a:ext cx="383040" cy="254880"/>
              </p14:xfrm>
            </p:contentPart>
          </mc:Choice>
          <mc:Fallback xmlns="">
            <p:pic>
              <p:nvPicPr>
                <p:cNvPr id="23" name="Ink 22">
                  <a:extLst>
                    <a:ext uri="{FF2B5EF4-FFF2-40B4-BE49-F238E27FC236}">
                      <a16:creationId xmlns:a16="http://schemas.microsoft.com/office/drawing/2014/main" id="{8A94D189-DC43-3F45-8319-148F26EB79A2}"/>
                    </a:ext>
                  </a:extLst>
                </p:cNvPr>
                <p:cNvPicPr/>
                <p:nvPr/>
              </p:nvPicPr>
              <p:blipFill>
                <a:blip r:embed="rId12"/>
                <a:stretch>
                  <a:fillRect/>
                </a:stretch>
              </p:blipFill>
              <p:spPr>
                <a:xfrm>
                  <a:off x="4115388" y="3594078"/>
                  <a:ext cx="4186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050B06A0-7AD9-F848-B787-FF7E7D10C829}"/>
                    </a:ext>
                  </a:extLst>
                </p14:cNvPr>
                <p14:cNvContentPartPr/>
                <p14:nvPr/>
              </p14:nvContentPartPr>
              <p14:xfrm>
                <a:off x="5883348" y="3337398"/>
                <a:ext cx="2341440" cy="461880"/>
              </p14:xfrm>
            </p:contentPart>
          </mc:Choice>
          <mc:Fallback xmlns="">
            <p:pic>
              <p:nvPicPr>
                <p:cNvPr id="25" name="Ink 24">
                  <a:extLst>
                    <a:ext uri="{FF2B5EF4-FFF2-40B4-BE49-F238E27FC236}">
                      <a16:creationId xmlns:a16="http://schemas.microsoft.com/office/drawing/2014/main" id="{050B06A0-7AD9-F848-B787-FF7E7D10C829}"/>
                    </a:ext>
                  </a:extLst>
                </p:cNvPr>
                <p:cNvPicPr/>
                <p:nvPr/>
              </p:nvPicPr>
              <p:blipFill>
                <a:blip r:embed="rId14"/>
                <a:stretch>
                  <a:fillRect/>
                </a:stretch>
              </p:blipFill>
              <p:spPr>
                <a:xfrm>
                  <a:off x="5865708" y="3319758"/>
                  <a:ext cx="23770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91FF986E-8420-C348-AE87-CEF93E985FB7}"/>
                    </a:ext>
                  </a:extLst>
                </p14:cNvPr>
                <p14:cNvContentPartPr/>
                <p14:nvPr/>
              </p14:nvContentPartPr>
              <p14:xfrm>
                <a:off x="7885308" y="3819438"/>
                <a:ext cx="352800" cy="141120"/>
              </p14:xfrm>
            </p:contentPart>
          </mc:Choice>
          <mc:Fallback xmlns="">
            <p:pic>
              <p:nvPicPr>
                <p:cNvPr id="26" name="Ink 25">
                  <a:extLst>
                    <a:ext uri="{FF2B5EF4-FFF2-40B4-BE49-F238E27FC236}">
                      <a16:creationId xmlns:a16="http://schemas.microsoft.com/office/drawing/2014/main" id="{91FF986E-8420-C348-AE87-CEF93E985FB7}"/>
                    </a:ext>
                  </a:extLst>
                </p:cNvPr>
                <p:cNvPicPr/>
                <p:nvPr/>
              </p:nvPicPr>
              <p:blipFill>
                <a:blip r:embed="rId16"/>
                <a:stretch>
                  <a:fillRect/>
                </a:stretch>
              </p:blipFill>
              <p:spPr>
                <a:xfrm>
                  <a:off x="7867668" y="3801798"/>
                  <a:ext cx="388440" cy="176760"/>
                </a:xfrm>
                <a:prstGeom prst="rect">
                  <a:avLst/>
                </a:prstGeom>
              </p:spPr>
            </p:pic>
          </mc:Fallback>
        </mc:AlternateContent>
      </p:grpSp>
      <p:grpSp>
        <p:nvGrpSpPr>
          <p:cNvPr id="30" name="Group 29">
            <a:extLst>
              <a:ext uri="{FF2B5EF4-FFF2-40B4-BE49-F238E27FC236}">
                <a16:creationId xmlns:a16="http://schemas.microsoft.com/office/drawing/2014/main" id="{9D30728E-E15F-1742-A459-91AF7856BEC0}"/>
              </a:ext>
            </a:extLst>
          </p:cNvPr>
          <p:cNvGrpSpPr/>
          <p:nvPr/>
        </p:nvGrpSpPr>
        <p:grpSpPr>
          <a:xfrm>
            <a:off x="5799468" y="4650318"/>
            <a:ext cx="1914120" cy="882720"/>
            <a:chOff x="5799468" y="4650318"/>
            <a:chExt cx="1914120" cy="882720"/>
          </a:xfrm>
        </p:grpSpPr>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972B4FA2-0A14-8F49-9574-D9DBC4C2EE73}"/>
                    </a:ext>
                  </a:extLst>
                </p14:cNvPr>
                <p14:cNvContentPartPr/>
                <p14:nvPr/>
              </p14:nvContentPartPr>
              <p14:xfrm>
                <a:off x="5799468" y="4650318"/>
                <a:ext cx="1900080" cy="882720"/>
              </p14:xfrm>
            </p:contentPart>
          </mc:Choice>
          <mc:Fallback xmlns="">
            <p:pic>
              <p:nvPicPr>
                <p:cNvPr id="28" name="Ink 27">
                  <a:extLst>
                    <a:ext uri="{FF2B5EF4-FFF2-40B4-BE49-F238E27FC236}">
                      <a16:creationId xmlns:a16="http://schemas.microsoft.com/office/drawing/2014/main" id="{972B4FA2-0A14-8F49-9574-D9DBC4C2EE73}"/>
                    </a:ext>
                  </a:extLst>
                </p:cNvPr>
                <p:cNvPicPr/>
                <p:nvPr/>
              </p:nvPicPr>
              <p:blipFill>
                <a:blip r:embed="rId18"/>
                <a:stretch>
                  <a:fillRect/>
                </a:stretch>
              </p:blipFill>
              <p:spPr>
                <a:xfrm>
                  <a:off x="5781828" y="4632318"/>
                  <a:ext cx="1935720" cy="91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BB8D7DE2-43BD-784E-BFA6-D933E8185E6D}"/>
                    </a:ext>
                  </a:extLst>
                </p14:cNvPr>
                <p14:cNvContentPartPr/>
                <p14:nvPr/>
              </p14:nvContentPartPr>
              <p14:xfrm>
                <a:off x="7697748" y="4690998"/>
                <a:ext cx="15840" cy="223200"/>
              </p14:xfrm>
            </p:contentPart>
          </mc:Choice>
          <mc:Fallback xmlns="">
            <p:pic>
              <p:nvPicPr>
                <p:cNvPr id="29" name="Ink 28">
                  <a:extLst>
                    <a:ext uri="{FF2B5EF4-FFF2-40B4-BE49-F238E27FC236}">
                      <a16:creationId xmlns:a16="http://schemas.microsoft.com/office/drawing/2014/main" id="{BB8D7DE2-43BD-784E-BFA6-D933E8185E6D}"/>
                    </a:ext>
                  </a:extLst>
                </p:cNvPr>
                <p:cNvPicPr/>
                <p:nvPr/>
              </p:nvPicPr>
              <p:blipFill>
                <a:blip r:embed="rId20"/>
                <a:stretch>
                  <a:fillRect/>
                </a:stretch>
              </p:blipFill>
              <p:spPr>
                <a:xfrm>
                  <a:off x="7680108" y="4673358"/>
                  <a:ext cx="51480" cy="258840"/>
                </a:xfrm>
                <a:prstGeom prst="rect">
                  <a:avLst/>
                </a:prstGeom>
              </p:spPr>
            </p:pic>
          </mc:Fallback>
        </mc:AlternateContent>
      </p:grpSp>
      <p:sp>
        <p:nvSpPr>
          <p:cNvPr id="31" name="TextBox 30">
            <a:extLst>
              <a:ext uri="{FF2B5EF4-FFF2-40B4-BE49-F238E27FC236}">
                <a16:creationId xmlns:a16="http://schemas.microsoft.com/office/drawing/2014/main" id="{BC27DCC6-8AE1-5749-94C8-68D8460CAEAA}"/>
              </a:ext>
            </a:extLst>
          </p:cNvPr>
          <p:cNvSpPr txBox="1"/>
          <p:nvPr/>
        </p:nvSpPr>
        <p:spPr>
          <a:xfrm>
            <a:off x="7212169" y="3129566"/>
            <a:ext cx="566181" cy="400110"/>
          </a:xfrm>
          <a:prstGeom prst="rect">
            <a:avLst/>
          </a:prstGeom>
          <a:noFill/>
        </p:spPr>
        <p:txBody>
          <a:bodyPr wrap="none" rtlCol="0">
            <a:spAutoFit/>
          </a:bodyPr>
          <a:lstStyle/>
          <a:p>
            <a:r>
              <a:rPr lang="en-US" sz="2000" dirty="0"/>
              <a:t>Ok!</a:t>
            </a:r>
          </a:p>
        </p:txBody>
      </p:sp>
      <p:sp>
        <p:nvSpPr>
          <p:cNvPr id="32" name="TextBox 31">
            <a:extLst>
              <a:ext uri="{FF2B5EF4-FFF2-40B4-BE49-F238E27FC236}">
                <a16:creationId xmlns:a16="http://schemas.microsoft.com/office/drawing/2014/main" id="{9B948E70-4F68-C34C-B1A5-22B0752C33B1}"/>
              </a:ext>
            </a:extLst>
          </p:cNvPr>
          <p:cNvSpPr txBox="1"/>
          <p:nvPr/>
        </p:nvSpPr>
        <p:spPr>
          <a:xfrm>
            <a:off x="7147773" y="4211390"/>
            <a:ext cx="1024639" cy="400110"/>
          </a:xfrm>
          <a:prstGeom prst="rect">
            <a:avLst/>
          </a:prstGeom>
          <a:noFill/>
        </p:spPr>
        <p:txBody>
          <a:bodyPr wrap="none" rtlCol="0">
            <a:spAutoFit/>
          </a:bodyPr>
          <a:lstStyle/>
          <a:p>
            <a:r>
              <a:rPr lang="en-US" sz="2000" dirty="0">
                <a:solidFill>
                  <a:srgbClr val="00B050"/>
                </a:solidFill>
              </a:rPr>
              <a:t>Denied!</a:t>
            </a:r>
          </a:p>
        </p:txBody>
      </p:sp>
      <p:grpSp>
        <p:nvGrpSpPr>
          <p:cNvPr id="35" name="Group 34">
            <a:extLst>
              <a:ext uri="{FF2B5EF4-FFF2-40B4-BE49-F238E27FC236}">
                <a16:creationId xmlns:a16="http://schemas.microsoft.com/office/drawing/2014/main" id="{D0720A2B-3C09-7F4D-9807-EF355D63619E}"/>
              </a:ext>
            </a:extLst>
          </p:cNvPr>
          <p:cNvGrpSpPr/>
          <p:nvPr/>
        </p:nvGrpSpPr>
        <p:grpSpPr>
          <a:xfrm>
            <a:off x="2699508" y="2362518"/>
            <a:ext cx="1522440" cy="608760"/>
            <a:chOff x="2699508" y="2362518"/>
            <a:chExt cx="1522440" cy="608760"/>
          </a:xfrm>
        </p:grpSpPr>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B600445C-500B-E44D-A23D-BDEF7AFB82D8}"/>
                    </a:ext>
                  </a:extLst>
                </p14:cNvPr>
                <p14:cNvContentPartPr/>
                <p14:nvPr/>
              </p14:nvContentPartPr>
              <p14:xfrm>
                <a:off x="2699508" y="2362518"/>
                <a:ext cx="1522440" cy="507240"/>
              </p14:xfrm>
            </p:contentPart>
          </mc:Choice>
          <mc:Fallback xmlns="">
            <p:pic>
              <p:nvPicPr>
                <p:cNvPr id="33" name="Ink 32">
                  <a:extLst>
                    <a:ext uri="{FF2B5EF4-FFF2-40B4-BE49-F238E27FC236}">
                      <a16:creationId xmlns:a16="http://schemas.microsoft.com/office/drawing/2014/main" id="{B600445C-500B-E44D-A23D-BDEF7AFB82D8}"/>
                    </a:ext>
                  </a:extLst>
                </p:cNvPr>
                <p:cNvPicPr/>
                <p:nvPr/>
              </p:nvPicPr>
              <p:blipFill>
                <a:blip r:embed="rId22"/>
                <a:stretch>
                  <a:fillRect/>
                </a:stretch>
              </p:blipFill>
              <p:spPr>
                <a:xfrm>
                  <a:off x="2681508" y="2344518"/>
                  <a:ext cx="1558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E8F3977F-A7A8-8248-8AEE-4BC9A4A52593}"/>
                    </a:ext>
                  </a:extLst>
                </p14:cNvPr>
                <p14:cNvContentPartPr/>
                <p14:nvPr/>
              </p14:nvContentPartPr>
              <p14:xfrm>
                <a:off x="3826668" y="2892798"/>
                <a:ext cx="378000" cy="78480"/>
              </p14:xfrm>
            </p:contentPart>
          </mc:Choice>
          <mc:Fallback xmlns="">
            <p:pic>
              <p:nvPicPr>
                <p:cNvPr id="34" name="Ink 33">
                  <a:extLst>
                    <a:ext uri="{FF2B5EF4-FFF2-40B4-BE49-F238E27FC236}">
                      <a16:creationId xmlns:a16="http://schemas.microsoft.com/office/drawing/2014/main" id="{E8F3977F-A7A8-8248-8AEE-4BC9A4A52593}"/>
                    </a:ext>
                  </a:extLst>
                </p:cNvPr>
                <p:cNvPicPr/>
                <p:nvPr/>
              </p:nvPicPr>
              <p:blipFill>
                <a:blip r:embed="rId24"/>
                <a:stretch>
                  <a:fillRect/>
                </a:stretch>
              </p:blipFill>
              <p:spPr>
                <a:xfrm>
                  <a:off x="3808668" y="2875158"/>
                  <a:ext cx="413640" cy="114120"/>
                </a:xfrm>
                <a:prstGeom prst="rect">
                  <a:avLst/>
                </a:prstGeom>
              </p:spPr>
            </p:pic>
          </mc:Fallback>
        </mc:AlternateContent>
      </p:grpSp>
    </p:spTree>
    <p:extLst>
      <p:ext uri="{BB962C8B-B14F-4D97-AF65-F5344CB8AC3E}">
        <p14:creationId xmlns:p14="http://schemas.microsoft.com/office/powerpoint/2010/main" val="30221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D783F364-786A-ED4D-B81D-21F845FF8924}"/>
              </a:ext>
            </a:extLst>
          </p:cNvPr>
          <p:cNvSpPr>
            <a:spLocks noGrp="1" noChangeArrowheads="1"/>
          </p:cNvSpPr>
          <p:nvPr>
            <p:ph type="title"/>
          </p:nvPr>
        </p:nvSpPr>
        <p:spPr/>
        <p:txBody>
          <a:bodyPr/>
          <a:lstStyle/>
          <a:p>
            <a:r>
              <a:rPr lang="en-US" altLang="ko-KR" dirty="0">
                <a:ea typeface="Gulim" panose="020B0600000101010101" pitchFamily="34" charset="-127"/>
              </a:rPr>
              <a:t>Custom Header Forces Pre-Flight Check</a:t>
            </a:r>
          </a:p>
        </p:txBody>
      </p:sp>
      <p:sp>
        <p:nvSpPr>
          <p:cNvPr id="113666" name="Rectangle 3">
            <a:extLst>
              <a:ext uri="{FF2B5EF4-FFF2-40B4-BE49-F238E27FC236}">
                <a16:creationId xmlns:a16="http://schemas.microsoft.com/office/drawing/2014/main" id="{F51AFF6C-604A-1A4B-91A4-E57A81183256}"/>
              </a:ext>
            </a:extLst>
          </p:cNvPr>
          <p:cNvSpPr>
            <a:spLocks noGrp="1" noChangeArrowheads="1"/>
          </p:cNvSpPr>
          <p:nvPr>
            <p:ph idx="1"/>
          </p:nvPr>
        </p:nvSpPr>
        <p:spPr>
          <a:xfrm>
            <a:off x="1066800" y="2103120"/>
            <a:ext cx="10236506" cy="3849624"/>
          </a:xfrm>
        </p:spPr>
        <p:txBody>
          <a:bodyPr>
            <a:noAutofit/>
          </a:bodyPr>
          <a:lstStyle/>
          <a:p>
            <a:pPr>
              <a:buFont typeface="Arial" panose="020B0604020202020204" pitchFamily="34" charset="0"/>
              <a:buChar char="•"/>
            </a:pPr>
            <a:r>
              <a:rPr lang="en-US" altLang="en-US" sz="2400" dirty="0" err="1">
                <a:ea typeface="ＭＳ Ｐゴシック" panose="020B0600070205080204" pitchFamily="34" charset="-128"/>
              </a:rPr>
              <a:t>XMLHttpRequest</a:t>
            </a:r>
            <a:r>
              <a:rPr lang="en-US" altLang="en-US" sz="2400" dirty="0">
                <a:ea typeface="ＭＳ Ｐゴシック" panose="020B0600070205080204" pitchFamily="34" charset="-128"/>
              </a:rPr>
              <a:t> is for same-origin requests</a:t>
            </a:r>
          </a:p>
          <a:p>
            <a:pPr>
              <a:buFont typeface="Arial" panose="020B0604020202020204" pitchFamily="34" charset="0"/>
              <a:buChar char="•"/>
            </a:pPr>
            <a:r>
              <a:rPr lang="en-US" altLang="en-US" sz="2400" dirty="0">
                <a:ea typeface="ＭＳ Ｐゴシック" panose="020B0600070205080204" pitchFamily="34" charset="-128"/>
              </a:rPr>
              <a:t>For </a:t>
            </a:r>
            <a:r>
              <a:rPr lang="en-US" altLang="en-US" sz="2400" dirty="0" err="1">
                <a:ea typeface="ＭＳ Ｐゴシック" panose="020B0600070205080204" pitchFamily="34" charset="-128"/>
              </a:rPr>
              <a:t>XMLHttpRequest</a:t>
            </a:r>
            <a:r>
              <a:rPr lang="en-US" altLang="en-US" sz="2400" dirty="0">
                <a:ea typeface="ＭＳ Ｐゴシック" panose="020B0600070205080204" pitchFamily="34" charset="-128"/>
              </a:rPr>
              <a:t> to other origins, browser performs a </a:t>
            </a:r>
            <a:r>
              <a:rPr lang="en-US" altLang="en-US" sz="2400" dirty="0">
                <a:solidFill>
                  <a:srgbClr val="C00000"/>
                </a:solidFill>
                <a:ea typeface="ＭＳ Ｐゴシック" panose="020B0600070205080204" pitchFamily="34" charset="-128"/>
              </a:rPr>
              <a:t>“pre-flight” CORS check </a:t>
            </a:r>
            <a:r>
              <a:rPr lang="en-US" altLang="en-US" sz="2400" dirty="0">
                <a:ea typeface="ＭＳ Ｐゴシック" panose="020B0600070205080204" pitchFamily="34" charset="-128"/>
              </a:rPr>
              <a:t>to see if the destination is willing to receive the request</a:t>
            </a:r>
          </a:p>
          <a:p>
            <a:pPr lvl="1">
              <a:buFont typeface="Arial" panose="020B0604020202020204" pitchFamily="34" charset="0"/>
              <a:buChar char="•"/>
            </a:pPr>
            <a:r>
              <a:rPr lang="en-US" altLang="en-US" sz="2000" dirty="0">
                <a:ea typeface="ＭＳ Ｐゴシック" panose="020B0600070205080204" pitchFamily="34" charset="-128"/>
              </a:rPr>
              <a:t>… but typical GETs and POSTs don’t require pre-flight check even if </a:t>
            </a:r>
            <a:r>
              <a:rPr lang="en-US" altLang="en-US" sz="2000" dirty="0" err="1">
                <a:ea typeface="ＭＳ Ｐゴシック" panose="020B0600070205080204" pitchFamily="34" charset="-128"/>
              </a:rPr>
              <a:t>XMLHttpRequest</a:t>
            </a:r>
            <a:r>
              <a:rPr lang="en-US" altLang="en-US" sz="2000" dirty="0">
                <a:ea typeface="ＭＳ Ｐゴシック" panose="020B0600070205080204" pitchFamily="34" charset="-128"/>
              </a:rPr>
              <a:t> </a:t>
            </a:r>
          </a:p>
          <a:p>
            <a:pPr>
              <a:buFont typeface="Arial" panose="020B0604020202020204" pitchFamily="34" charset="0"/>
              <a:buChar char="•"/>
            </a:pPr>
            <a:r>
              <a:rPr lang="en-US" altLang="en-US" sz="2400" dirty="0">
                <a:ea typeface="ＭＳ Ｐゴシック" panose="020B0600070205080204" pitchFamily="34" charset="-128"/>
              </a:rPr>
              <a:t>Adding a </a:t>
            </a:r>
            <a:r>
              <a:rPr lang="en-US" altLang="en-US" sz="2400" dirty="0">
                <a:solidFill>
                  <a:srgbClr val="C00000"/>
                </a:solidFill>
                <a:ea typeface="ＭＳ Ｐゴシック" panose="020B0600070205080204" pitchFamily="34" charset="-128"/>
              </a:rPr>
              <a:t>custom header </a:t>
            </a:r>
            <a:r>
              <a:rPr lang="en-US" altLang="en-US" sz="2400" dirty="0">
                <a:ea typeface="ＭＳ Ｐゴシック" panose="020B0600070205080204" pitchFamily="34" charset="-128"/>
              </a:rPr>
              <a:t>to </a:t>
            </a:r>
            <a:r>
              <a:rPr lang="en-US" altLang="en-US" sz="2400" dirty="0" err="1">
                <a:ea typeface="ＭＳ Ｐゴシック" panose="020B0600070205080204" pitchFamily="34" charset="-128"/>
              </a:rPr>
              <a:t>XMLHttpRequest</a:t>
            </a:r>
            <a:r>
              <a:rPr lang="en-US" altLang="en-US" sz="2400" dirty="0">
                <a:ea typeface="ＭＳ Ｐゴシック" panose="020B0600070205080204" pitchFamily="34" charset="-128"/>
              </a:rPr>
              <a:t> forces pre-flight check because sites can only send custom headers to themselves, not other origins</a:t>
            </a:r>
          </a:p>
          <a:p>
            <a:pPr>
              <a:buFont typeface="Arial" panose="020B0604020202020204" pitchFamily="34" charset="0"/>
              <a:buChar char="•"/>
            </a:pPr>
            <a:r>
              <a:rPr lang="en-US" altLang="en-US" sz="2400" dirty="0">
                <a:ea typeface="ＭＳ Ｐゴシック" panose="020B0600070205080204" pitchFamily="34" charset="-128"/>
              </a:rPr>
              <a:t>Use </a:t>
            </a:r>
            <a:r>
              <a:rPr lang="en-US" altLang="en-US" sz="2400" b="1" dirty="0">
                <a:ea typeface="ＭＳ Ｐゴシック" panose="020B0600070205080204" pitchFamily="34" charset="-128"/>
              </a:rPr>
              <a:t>X-Requested-By</a:t>
            </a:r>
            <a:r>
              <a:rPr lang="en-US" altLang="en-US" sz="2400" dirty="0">
                <a:ea typeface="ＭＳ Ｐゴシック" panose="020B0600070205080204" pitchFamily="34" charset="-128"/>
              </a:rPr>
              <a:t> or </a:t>
            </a:r>
            <a:r>
              <a:rPr lang="en-US" altLang="en-US" sz="2400" b="1" dirty="0">
                <a:ea typeface="ＭＳ Ｐゴシック" panose="020B0600070205080204" pitchFamily="34" charset="-128"/>
              </a:rPr>
              <a:t>X-Requested-With</a:t>
            </a:r>
          </a:p>
        </p:txBody>
      </p:sp>
      <p:sp>
        <p:nvSpPr>
          <p:cNvPr id="5" name="Text Box 6">
            <a:extLst>
              <a:ext uri="{FF2B5EF4-FFF2-40B4-BE49-F238E27FC236}">
                <a16:creationId xmlns:a16="http://schemas.microsoft.com/office/drawing/2014/main" id="{4071F1B2-2E0D-4140-94D5-F48586A57081}"/>
              </a:ext>
            </a:extLst>
          </p:cNvPr>
          <p:cNvSpPr txBox="1">
            <a:spLocks noChangeArrowheads="1"/>
          </p:cNvSpPr>
          <p:nvPr/>
        </p:nvSpPr>
        <p:spPr bwMode="auto">
          <a:xfrm>
            <a:off x="1295579" y="5412298"/>
            <a:ext cx="3486852" cy="369332"/>
          </a:xfrm>
          <a:prstGeom prst="rect">
            <a:avLst/>
          </a:prstGeom>
          <a:solidFill>
            <a:schemeClr val="bg2">
              <a:lumMod val="75000"/>
            </a:schemeClr>
          </a:solidFill>
          <a:ln w="9525">
            <a:solidFill>
              <a:schemeClr val="tx1"/>
            </a:solidFill>
            <a:miter lim="800000"/>
            <a:headEnd/>
            <a:tailEnd/>
          </a:ln>
        </p:spPr>
        <p:txBody>
          <a:bodyPr wrap="none">
            <a:spAutoFit/>
          </a:bodyPr>
          <a:lstStyle/>
          <a:p>
            <a:pPr algn="ctr">
              <a:spcBef>
                <a:spcPct val="20000"/>
              </a:spcBef>
              <a:buClr>
                <a:schemeClr val="accent2"/>
              </a:buClr>
              <a:defRPr/>
            </a:pPr>
            <a:r>
              <a:rPr lang="en-US" dirty="0">
                <a:cs typeface="ＭＳ Ｐゴシック" charset="0"/>
              </a:rPr>
              <a:t>X-Requested-By: </a:t>
            </a:r>
            <a:r>
              <a:rPr lang="en-US" dirty="0" err="1">
                <a:cs typeface="ＭＳ Ｐゴシック" charset="0"/>
              </a:rPr>
              <a:t>XMLHttpRequest</a:t>
            </a:r>
            <a:endParaRPr lang="en-US" dirty="0">
              <a:cs typeface="ＭＳ Ｐゴシック" charset="0"/>
            </a:endParaRPr>
          </a:p>
        </p:txBody>
      </p:sp>
      <p:pic>
        <p:nvPicPr>
          <p:cNvPr id="7" name="Picture 6" descr="Text&#10;&#10;Description automatically generated with medium confidence">
            <a:extLst>
              <a:ext uri="{FF2B5EF4-FFF2-40B4-BE49-F238E27FC236}">
                <a16:creationId xmlns:a16="http://schemas.microsoft.com/office/drawing/2014/main" id="{182C766C-23C5-E04D-B3DC-AE2E1FDC993D}"/>
              </a:ext>
            </a:extLst>
          </p:cNvPr>
          <p:cNvPicPr>
            <a:picLocks noChangeAspect="1"/>
          </p:cNvPicPr>
          <p:nvPr/>
        </p:nvPicPr>
        <p:blipFill>
          <a:blip r:embed="rId2"/>
          <a:stretch>
            <a:fillRect/>
          </a:stretch>
        </p:blipFill>
        <p:spPr>
          <a:xfrm rot="923263">
            <a:off x="9024051" y="5045110"/>
            <a:ext cx="1990391" cy="1103706"/>
          </a:xfrm>
          <a:prstGeom prst="rect">
            <a:avLst/>
          </a:prstGeom>
        </p:spPr>
      </p:pic>
    </p:spTree>
    <p:extLst>
      <p:ext uri="{BB962C8B-B14F-4D97-AF65-F5344CB8AC3E}">
        <p14:creationId xmlns:p14="http://schemas.microsoft.com/office/powerpoint/2010/main" val="219603842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5">
            <a:extLst>
              <a:ext uri="{FF2B5EF4-FFF2-40B4-BE49-F238E27FC236}">
                <a16:creationId xmlns:a16="http://schemas.microsoft.com/office/drawing/2014/main" id="{4D00E435-D099-9146-9BEB-4A9448B7D949}"/>
              </a:ext>
            </a:extLst>
          </p:cNvPr>
          <p:cNvSpPr>
            <a:spLocks noGrp="1" noChangeArrowheads="1"/>
          </p:cNvSpPr>
          <p:nvPr>
            <p:ph type="title"/>
          </p:nvPr>
        </p:nvSpPr>
        <p:spPr/>
        <p:txBody>
          <a:bodyPr/>
          <a:lstStyle/>
          <a:p>
            <a:r>
              <a:rPr lang="en-US" altLang="en-US" dirty="0" err="1">
                <a:ea typeface="ＭＳ Ｐゴシック" panose="020B0600070205080204" pitchFamily="34" charset="-128"/>
              </a:rPr>
              <a:t>SameSite</a:t>
            </a:r>
            <a:r>
              <a:rPr lang="en-US" altLang="en-US" dirty="0">
                <a:ea typeface="ＭＳ Ｐゴシック" panose="020B0600070205080204" pitchFamily="34" charset="-128"/>
              </a:rPr>
              <a:t> Cookies</a:t>
            </a:r>
          </a:p>
        </p:txBody>
      </p:sp>
      <p:sp>
        <p:nvSpPr>
          <p:cNvPr id="18" name="Rectangle 5">
            <a:extLst>
              <a:ext uri="{FF2B5EF4-FFF2-40B4-BE49-F238E27FC236}">
                <a16:creationId xmlns:a16="http://schemas.microsoft.com/office/drawing/2014/main" id="{EFD702B5-BF8F-E14C-824D-4D6A3BAAB209}"/>
              </a:ext>
            </a:extLst>
          </p:cNvPr>
          <p:cNvSpPr>
            <a:spLocks noChangeArrowheads="1"/>
          </p:cNvSpPr>
          <p:nvPr/>
        </p:nvSpPr>
        <p:spPr bwMode="auto">
          <a:xfrm>
            <a:off x="2971801" y="2044818"/>
            <a:ext cx="1128713" cy="838200"/>
          </a:xfrm>
          <a:prstGeom prst="rect">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19" name="AutoShape 6">
            <a:extLst>
              <a:ext uri="{FF2B5EF4-FFF2-40B4-BE49-F238E27FC236}">
                <a16:creationId xmlns:a16="http://schemas.microsoft.com/office/drawing/2014/main" id="{1C1FBB16-18D6-9748-AB12-0940808C3D01}"/>
              </a:ext>
            </a:extLst>
          </p:cNvPr>
          <p:cNvSpPr>
            <a:spLocks noChangeArrowheads="1"/>
          </p:cNvSpPr>
          <p:nvPr/>
        </p:nvSpPr>
        <p:spPr bwMode="auto">
          <a:xfrm>
            <a:off x="3124200" y="2181343"/>
            <a:ext cx="914400" cy="6096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defRPr/>
            </a:pPr>
            <a:r>
              <a:rPr lang="en-US" dirty="0"/>
              <a:t>Browser</a:t>
            </a:r>
          </a:p>
        </p:txBody>
      </p:sp>
      <p:sp>
        <p:nvSpPr>
          <p:cNvPr id="20" name="AutoShape 7">
            <a:extLst>
              <a:ext uri="{FF2B5EF4-FFF2-40B4-BE49-F238E27FC236}">
                <a16:creationId xmlns:a16="http://schemas.microsoft.com/office/drawing/2014/main" id="{C4A8D556-CA31-D14E-8E06-6123164D0F36}"/>
              </a:ext>
            </a:extLst>
          </p:cNvPr>
          <p:cNvSpPr>
            <a:spLocks noChangeArrowheads="1"/>
          </p:cNvSpPr>
          <p:nvPr/>
        </p:nvSpPr>
        <p:spPr bwMode="auto">
          <a:xfrm>
            <a:off x="2590800" y="2883018"/>
            <a:ext cx="1524000" cy="228600"/>
          </a:xfrm>
          <a:prstGeom prst="parallelogram">
            <a:avLst>
              <a:gd name="adj" fmla="val 166667"/>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21" name="Rectangle 8">
            <a:extLst>
              <a:ext uri="{FF2B5EF4-FFF2-40B4-BE49-F238E27FC236}">
                <a16:creationId xmlns:a16="http://schemas.microsoft.com/office/drawing/2014/main" id="{1BF5200B-8FE3-414C-8B09-F719CC11696C}"/>
              </a:ext>
            </a:extLst>
          </p:cNvPr>
          <p:cNvSpPr>
            <a:spLocks noChangeArrowheads="1"/>
          </p:cNvSpPr>
          <p:nvPr/>
        </p:nvSpPr>
        <p:spPr bwMode="auto">
          <a:xfrm>
            <a:off x="2590800" y="3111618"/>
            <a:ext cx="1143000" cy="152400"/>
          </a:xfrm>
          <a:prstGeom prst="rect">
            <a:avLst/>
          </a:prstGeom>
          <a:solidFill>
            <a:schemeClr val="accent1"/>
          </a:solidFill>
          <a:ln w="9525">
            <a:solidFill>
              <a:schemeClr val="tx1"/>
            </a:solidFill>
            <a:miter lim="800000"/>
            <a:headEnd/>
            <a:tailEnd/>
          </a:ln>
        </p:spPr>
        <p:txBody>
          <a:bodyPr wrap="none" anchor="ctr"/>
          <a:lstStyle/>
          <a:p>
            <a:pPr>
              <a:defRPr/>
            </a:pPr>
            <a:endParaRPr lang="en-US"/>
          </a:p>
        </p:txBody>
      </p:sp>
      <p:sp>
        <p:nvSpPr>
          <p:cNvPr id="22" name="Freeform 9">
            <a:extLst>
              <a:ext uri="{FF2B5EF4-FFF2-40B4-BE49-F238E27FC236}">
                <a16:creationId xmlns:a16="http://schemas.microsoft.com/office/drawing/2014/main" id="{F3641C9C-7794-5243-A929-DB94186A380D}"/>
              </a:ext>
            </a:extLst>
          </p:cNvPr>
          <p:cNvSpPr>
            <a:spLocks/>
          </p:cNvSpPr>
          <p:nvPr/>
        </p:nvSpPr>
        <p:spPr bwMode="auto">
          <a:xfrm>
            <a:off x="3714750" y="2878256"/>
            <a:ext cx="400050" cy="385762"/>
          </a:xfrm>
          <a:custGeom>
            <a:avLst/>
            <a:gdLst>
              <a:gd name="T0" fmla="*/ 0 w 252"/>
              <a:gd name="T1" fmla="*/ 2147483647 h 243"/>
              <a:gd name="T2" fmla="*/ 2147483647 w 252"/>
              <a:gd name="T3" fmla="*/ 2147483647 h 243"/>
              <a:gd name="T4" fmla="*/ 2147483647 w 252"/>
              <a:gd name="T5" fmla="*/ 0 h 243"/>
              <a:gd name="T6" fmla="*/ 0 w 252"/>
              <a:gd name="T7" fmla="*/ 2147483647 h 243"/>
              <a:gd name="T8" fmla="*/ 0 w 252"/>
              <a:gd name="T9" fmla="*/ 2147483647 h 243"/>
              <a:gd name="T10" fmla="*/ 0 60000 65536"/>
              <a:gd name="T11" fmla="*/ 0 60000 65536"/>
              <a:gd name="T12" fmla="*/ 0 60000 65536"/>
              <a:gd name="T13" fmla="*/ 0 60000 65536"/>
              <a:gd name="T14" fmla="*/ 0 60000 65536"/>
              <a:gd name="T15" fmla="*/ 0 w 252"/>
              <a:gd name="T16" fmla="*/ 0 h 243"/>
              <a:gd name="T17" fmla="*/ 252 w 252"/>
              <a:gd name="T18" fmla="*/ 243 h 243"/>
            </a:gdLst>
            <a:ahLst/>
            <a:cxnLst>
              <a:cxn ang="T10">
                <a:pos x="T0" y="T1"/>
              </a:cxn>
              <a:cxn ang="T11">
                <a:pos x="T2" y="T3"/>
              </a:cxn>
              <a:cxn ang="T12">
                <a:pos x="T4" y="T5"/>
              </a:cxn>
              <a:cxn ang="T13">
                <a:pos x="T6" y="T7"/>
              </a:cxn>
              <a:cxn ang="T14">
                <a:pos x="T8" y="T9"/>
              </a:cxn>
            </a:cxnLst>
            <a:rect l="T15" t="T16" r="T17" b="T18"/>
            <a:pathLst>
              <a:path w="252" h="243">
                <a:moveTo>
                  <a:pt x="0" y="243"/>
                </a:moveTo>
                <a:lnTo>
                  <a:pt x="252" y="81"/>
                </a:lnTo>
                <a:lnTo>
                  <a:pt x="249" y="0"/>
                </a:lnTo>
                <a:lnTo>
                  <a:pt x="0" y="147"/>
                </a:lnTo>
                <a:lnTo>
                  <a:pt x="0" y="243"/>
                </a:lnTo>
                <a:close/>
              </a:path>
            </a:pathLst>
          </a:custGeom>
          <a:solidFill>
            <a:schemeClr val="accent1"/>
          </a:solidFill>
          <a:ln w="9525" cap="flat" cmpd="sng">
            <a:solidFill>
              <a:schemeClr val="tx1"/>
            </a:solidFill>
            <a:prstDash val="solid"/>
            <a:round/>
            <a:headEnd type="none" w="med" len="med"/>
            <a:tailEnd type="none" w="med" len="med"/>
          </a:ln>
        </p:spPr>
        <p:txBody>
          <a:bodyPr anchor="ctr"/>
          <a:lstStyle/>
          <a:p>
            <a:pPr>
              <a:defRPr/>
            </a:pPr>
            <a:endParaRPr lang="en-US"/>
          </a:p>
        </p:txBody>
      </p:sp>
      <p:sp>
        <p:nvSpPr>
          <p:cNvPr id="23" name="AutoShape 10">
            <a:extLst>
              <a:ext uri="{FF2B5EF4-FFF2-40B4-BE49-F238E27FC236}">
                <a16:creationId xmlns:a16="http://schemas.microsoft.com/office/drawing/2014/main" id="{715FD7E7-FF1B-3F4B-9002-9B42C53550A3}"/>
              </a:ext>
            </a:extLst>
          </p:cNvPr>
          <p:cNvSpPr>
            <a:spLocks noChangeArrowheads="1"/>
          </p:cNvSpPr>
          <p:nvPr/>
        </p:nvSpPr>
        <p:spPr bwMode="auto">
          <a:xfrm>
            <a:off x="8305800" y="1968618"/>
            <a:ext cx="1219200" cy="1271588"/>
          </a:xfrm>
          <a:prstGeom prst="can">
            <a:avLst>
              <a:gd name="adj" fmla="val 26074"/>
            </a:avLst>
          </a:prstGeom>
          <a:solidFill>
            <a:schemeClr val="accent1"/>
          </a:solidFill>
          <a:ln w="9525">
            <a:solidFill>
              <a:schemeClr val="tx1"/>
            </a:solidFill>
            <a:round/>
            <a:headEnd/>
            <a:tailEnd/>
          </a:ln>
          <a:effectLst/>
        </p:spPr>
        <p:txBody>
          <a:bodyPr wrap="none" anchor="ctr"/>
          <a:lstStyle/>
          <a:p>
            <a:pPr algn="ctr">
              <a:defRPr/>
            </a:pPr>
            <a:r>
              <a:rPr lang="en-US" dirty="0"/>
              <a:t>Server</a:t>
            </a:r>
          </a:p>
        </p:txBody>
      </p:sp>
      <p:sp>
        <p:nvSpPr>
          <p:cNvPr id="24" name="Text Box 12">
            <a:extLst>
              <a:ext uri="{FF2B5EF4-FFF2-40B4-BE49-F238E27FC236}">
                <a16:creationId xmlns:a16="http://schemas.microsoft.com/office/drawing/2014/main" id="{D63182A9-7947-DA48-8F7C-98D582C16FE3}"/>
              </a:ext>
            </a:extLst>
          </p:cNvPr>
          <p:cNvSpPr txBox="1">
            <a:spLocks noChangeArrowheads="1"/>
          </p:cNvSpPr>
          <p:nvPr/>
        </p:nvSpPr>
        <p:spPr bwMode="auto">
          <a:xfrm>
            <a:off x="5401925" y="1871781"/>
            <a:ext cx="857927" cy="400110"/>
          </a:xfrm>
          <a:prstGeom prst="rect">
            <a:avLst/>
          </a:prstGeom>
          <a:noFill/>
          <a:ln w="9525">
            <a:noFill/>
            <a:miter lim="800000"/>
            <a:headEnd/>
            <a:tailEnd/>
          </a:ln>
        </p:spPr>
        <p:txBody>
          <a:bodyPr wrap="none">
            <a:spAutoFit/>
          </a:bodyPr>
          <a:lstStyle/>
          <a:p>
            <a:pPr algn="ctr">
              <a:defRPr/>
            </a:pPr>
            <a:r>
              <a:rPr lang="en-US" sz="2000" dirty="0"/>
              <a:t>GET …</a:t>
            </a:r>
          </a:p>
        </p:txBody>
      </p:sp>
      <p:sp>
        <p:nvSpPr>
          <p:cNvPr id="25" name="Text Box 14">
            <a:extLst>
              <a:ext uri="{FF2B5EF4-FFF2-40B4-BE49-F238E27FC236}">
                <a16:creationId xmlns:a16="http://schemas.microsoft.com/office/drawing/2014/main" id="{4350E9C6-B16B-2F4A-BE26-A7986EDE089D}"/>
              </a:ext>
            </a:extLst>
          </p:cNvPr>
          <p:cNvSpPr txBox="1">
            <a:spLocks noChangeArrowheads="1"/>
          </p:cNvSpPr>
          <p:nvPr/>
        </p:nvSpPr>
        <p:spPr bwMode="auto">
          <a:xfrm>
            <a:off x="4343400" y="2714743"/>
            <a:ext cx="5638800" cy="2616200"/>
          </a:xfrm>
          <a:prstGeom prst="rect">
            <a:avLst/>
          </a:prstGeom>
          <a:noFill/>
          <a:ln w="9525">
            <a:noFill/>
            <a:miter lim="800000"/>
            <a:headEnd/>
            <a:tailEnd/>
          </a:ln>
        </p:spPr>
        <p:txBody>
          <a:bodyPr>
            <a:spAutoFit/>
          </a:bodyPr>
          <a:lstStyle/>
          <a:p>
            <a:pPr>
              <a:tabLst>
                <a:tab pos="1371600" algn="l"/>
              </a:tabLst>
              <a:defRPr/>
            </a:pPr>
            <a:r>
              <a:rPr lang="en-US" sz="2000" dirty="0"/>
              <a:t>HTTP Header:</a:t>
            </a:r>
          </a:p>
          <a:p>
            <a:pPr>
              <a:tabLst>
                <a:tab pos="1371600" algn="l"/>
              </a:tabLst>
              <a:defRPr/>
            </a:pPr>
            <a:r>
              <a:rPr lang="en-US" sz="2000" dirty="0"/>
              <a:t>Set-cookie:	NAME=VALUE;</a:t>
            </a:r>
          </a:p>
          <a:p>
            <a:pPr>
              <a:tabLst>
                <a:tab pos="1371600" algn="l"/>
              </a:tabLst>
              <a:defRPr/>
            </a:pPr>
            <a:r>
              <a:rPr lang="en-US" sz="2000" dirty="0"/>
              <a:t>	domain = (when to send);</a:t>
            </a:r>
          </a:p>
          <a:p>
            <a:pPr>
              <a:tabLst>
                <a:tab pos="1371600" algn="l"/>
              </a:tabLst>
              <a:defRPr/>
            </a:pPr>
            <a:r>
              <a:rPr lang="en-US" sz="2000" dirty="0"/>
              <a:t>	path =     (when to send);</a:t>
            </a:r>
          </a:p>
          <a:p>
            <a:pPr>
              <a:tabLst>
                <a:tab pos="1371600" algn="l"/>
              </a:tabLst>
              <a:defRPr/>
            </a:pPr>
            <a:r>
              <a:rPr lang="en-US" sz="2000" dirty="0"/>
              <a:t>	secure =  (only send over HTTPS);</a:t>
            </a:r>
          </a:p>
          <a:p>
            <a:pPr>
              <a:tabLst>
                <a:tab pos="1371600" algn="l"/>
              </a:tabLst>
              <a:defRPr/>
            </a:pPr>
            <a:r>
              <a:rPr lang="en-US" sz="2000" dirty="0"/>
              <a:t>	expires =  (when expires);</a:t>
            </a:r>
          </a:p>
          <a:p>
            <a:pPr>
              <a:tabLst>
                <a:tab pos="1371600" algn="l"/>
              </a:tabLst>
              <a:defRPr/>
            </a:pPr>
            <a:r>
              <a:rPr lang="en-US" sz="2000" dirty="0"/>
              <a:t>	</a:t>
            </a:r>
            <a:r>
              <a:rPr lang="en-US" sz="2000" dirty="0" err="1"/>
              <a:t>HttpOnly</a:t>
            </a:r>
            <a:endParaRPr lang="en-US" sz="2000" dirty="0"/>
          </a:p>
          <a:p>
            <a:pPr>
              <a:tabLst>
                <a:tab pos="1371600" algn="l"/>
              </a:tabLst>
              <a:defRPr/>
            </a:pPr>
            <a:r>
              <a:rPr lang="en-US" sz="2000" dirty="0"/>
              <a:t>	</a:t>
            </a:r>
            <a:r>
              <a:rPr lang="en-US" sz="2000" dirty="0" err="1"/>
              <a:t>SameSite</a:t>
            </a:r>
            <a:r>
              <a:rPr lang="en-US" sz="2000" dirty="0"/>
              <a:t> = {lax | strict} </a:t>
            </a:r>
          </a:p>
        </p:txBody>
      </p:sp>
      <p:cxnSp>
        <p:nvCxnSpPr>
          <p:cNvPr id="52238" name="Straight Arrow Connector 24">
            <a:extLst>
              <a:ext uri="{FF2B5EF4-FFF2-40B4-BE49-F238E27FC236}">
                <a16:creationId xmlns:a16="http://schemas.microsoft.com/office/drawing/2014/main" id="{090D41CF-2CA6-204B-BBFA-4C21E3570C56}"/>
              </a:ext>
            </a:extLst>
          </p:cNvPr>
          <p:cNvCxnSpPr>
            <a:cxnSpLocks noChangeShapeType="1"/>
          </p:cNvCxnSpPr>
          <p:nvPr/>
        </p:nvCxnSpPr>
        <p:spPr bwMode="auto">
          <a:xfrm>
            <a:off x="4114800" y="2333743"/>
            <a:ext cx="4191000" cy="1588"/>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2239" name="Straight Arrow Connector 26">
            <a:extLst>
              <a:ext uri="{FF2B5EF4-FFF2-40B4-BE49-F238E27FC236}">
                <a16:creationId xmlns:a16="http://schemas.microsoft.com/office/drawing/2014/main" id="{AF09AB12-C00B-B140-8265-972B17B1BB36}"/>
              </a:ext>
            </a:extLst>
          </p:cNvPr>
          <p:cNvCxnSpPr>
            <a:cxnSpLocks noChangeShapeType="1"/>
          </p:cNvCxnSpPr>
          <p:nvPr/>
        </p:nvCxnSpPr>
        <p:spPr bwMode="auto">
          <a:xfrm flipH="1">
            <a:off x="4114800" y="2713157"/>
            <a:ext cx="4191000"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7" name="Oval 26">
            <a:extLst>
              <a:ext uri="{FF2B5EF4-FFF2-40B4-BE49-F238E27FC236}">
                <a16:creationId xmlns:a16="http://schemas.microsoft.com/office/drawing/2014/main" id="{FDBD25AA-3137-814D-8D89-F732933851A6}"/>
              </a:ext>
            </a:extLst>
          </p:cNvPr>
          <p:cNvSpPr/>
          <p:nvPr/>
        </p:nvSpPr>
        <p:spPr>
          <a:xfrm>
            <a:off x="5668851" y="4851519"/>
            <a:ext cx="1371600" cy="47942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spcBef>
                <a:spcPct val="20000"/>
              </a:spcBef>
              <a:buClr>
                <a:schemeClr val="accent2"/>
              </a:buClr>
              <a:buFontTx/>
              <a:buChar char="•"/>
              <a:defRPr/>
            </a:pPr>
            <a:endParaRPr lang="en-US">
              <a:solidFill>
                <a:srgbClr val="FFFFFF"/>
              </a:solidFill>
              <a:ea typeface="MS PGothic" pitchFamily="34" charset="-128"/>
            </a:endParaRPr>
          </a:p>
        </p:txBody>
      </p:sp>
      <p:sp>
        <p:nvSpPr>
          <p:cNvPr id="2" name="TextBox 1">
            <a:extLst>
              <a:ext uri="{FF2B5EF4-FFF2-40B4-BE49-F238E27FC236}">
                <a16:creationId xmlns:a16="http://schemas.microsoft.com/office/drawing/2014/main" id="{2EFFFD1D-1271-9345-B37A-9032FDEA3077}"/>
              </a:ext>
            </a:extLst>
          </p:cNvPr>
          <p:cNvSpPr txBox="1"/>
          <p:nvPr/>
        </p:nvSpPr>
        <p:spPr>
          <a:xfrm>
            <a:off x="2545028" y="5466098"/>
            <a:ext cx="7023076" cy="746358"/>
          </a:xfrm>
          <a:prstGeom prst="rect">
            <a:avLst/>
          </a:prstGeom>
          <a:noFill/>
        </p:spPr>
        <p:txBody>
          <a:bodyPr wrap="none" rtlCol="0">
            <a:spAutoFit/>
          </a:bodyPr>
          <a:lstStyle/>
          <a:p>
            <a:pPr>
              <a:spcBef>
                <a:spcPts val="300"/>
              </a:spcBef>
            </a:pPr>
            <a:r>
              <a:rPr lang="en-US" sz="2000" dirty="0"/>
              <a:t>strict = cookie won’t be sent even if user follows normal link</a:t>
            </a:r>
          </a:p>
          <a:p>
            <a:pPr>
              <a:spcBef>
                <a:spcPts val="300"/>
              </a:spcBef>
            </a:pPr>
            <a:r>
              <a:rPr lang="en-US" sz="2000" dirty="0"/>
              <a:t>lax = cookie won’t be sent with XSRF-prone methods like POST </a:t>
            </a:r>
          </a:p>
        </p:txBody>
      </p:sp>
    </p:spTree>
    <p:extLst>
      <p:ext uri="{BB962C8B-B14F-4D97-AF65-F5344CB8AC3E}">
        <p14:creationId xmlns:p14="http://schemas.microsoft.com/office/powerpoint/2010/main" val="106491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114689" name="Title 3">
            <a:extLst>
              <a:ext uri="{FF2B5EF4-FFF2-40B4-BE49-F238E27FC236}">
                <a16:creationId xmlns:a16="http://schemas.microsoft.com/office/drawing/2014/main" id="{D24A8A02-472D-2D48-9328-952BDC3B2195}"/>
              </a:ext>
            </a:extLst>
          </p:cNvPr>
          <p:cNvSpPr>
            <a:spLocks noGrp="1" noChangeArrowheads="1"/>
          </p:cNvSpPr>
          <p:nvPr>
            <p:ph type="title"/>
          </p:nvPr>
        </p:nvSpPr>
        <p:spPr>
          <a:xfrm>
            <a:off x="723619" y="891241"/>
            <a:ext cx="3939084" cy="5075519"/>
          </a:xfrm>
        </p:spPr>
        <p:txBody>
          <a:bodyPr>
            <a:normAutofit/>
          </a:bodyPr>
          <a:lstStyle/>
          <a:p>
            <a:pPr algn="r"/>
            <a:r>
              <a:rPr lang="en-US" altLang="en-US">
                <a:ea typeface="ＭＳ Ｐゴシック" panose="020B0600070205080204" pitchFamily="34" charset="-128"/>
              </a:rPr>
              <a:t>Broader View of XSRF</a:t>
            </a:r>
          </a:p>
        </p:txBody>
      </p:sp>
      <p:cxnSp>
        <p:nvCxnSpPr>
          <p:cNvPr id="77" name="Straight Connector 76">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4690" name="Content Placeholder 4" descr="Rectangle: Click to edit Master text styles&#10;Second level&#10;Third level&#10;Fourth level&#10;Fifth level">
            <a:extLst>
              <a:ext uri="{FF2B5EF4-FFF2-40B4-BE49-F238E27FC236}">
                <a16:creationId xmlns:a16="http://schemas.microsoft.com/office/drawing/2014/main" id="{1C309128-01F4-1946-B066-FEB627E8F08E}"/>
              </a:ext>
            </a:extLst>
          </p:cNvPr>
          <p:cNvSpPr>
            <a:spLocks noGrp="1" noChangeArrowheads="1"/>
          </p:cNvSpPr>
          <p:nvPr>
            <p:ph idx="1"/>
          </p:nvPr>
        </p:nvSpPr>
        <p:spPr>
          <a:xfrm>
            <a:off x="5300812" y="891241"/>
            <a:ext cx="5978834" cy="5075519"/>
          </a:xfrm>
        </p:spPr>
        <p:txBody>
          <a:bodyPr anchor="ctr">
            <a:normAutofit/>
          </a:bodyPr>
          <a:lstStyle/>
          <a:p>
            <a:pPr>
              <a:buFont typeface="Arial" panose="020B0604020202020204" pitchFamily="34" charset="0"/>
              <a:buChar char="•"/>
            </a:pPr>
            <a:r>
              <a:rPr lang="en-US" altLang="en-US" sz="2400" dirty="0">
                <a:ea typeface="ＭＳ Ｐゴシック" panose="020B0600070205080204" pitchFamily="34" charset="-128"/>
              </a:rPr>
              <a:t>Abuse of cross-site data export</a:t>
            </a:r>
          </a:p>
          <a:p>
            <a:pPr lvl="1">
              <a:buFont typeface="Arial" panose="020B0604020202020204" pitchFamily="34" charset="0"/>
              <a:buChar char="•"/>
            </a:pPr>
            <a:r>
              <a:rPr lang="en-US" altLang="en-US" sz="2000" dirty="0">
                <a:ea typeface="ＭＳ Ｐゴシック" panose="020B0600070205080204" pitchFamily="34" charset="-128"/>
              </a:rPr>
              <a:t>SOP does not control data export</a:t>
            </a:r>
          </a:p>
          <a:p>
            <a:pPr lvl="1">
              <a:buFont typeface="Arial" panose="020B0604020202020204" pitchFamily="34" charset="0"/>
              <a:buChar char="•"/>
            </a:pPr>
            <a:r>
              <a:rPr lang="en-US" altLang="en-US" sz="2000" dirty="0">
                <a:ea typeface="ＭＳ Ｐゴシック" panose="020B0600070205080204" pitchFamily="34" charset="-128"/>
              </a:rPr>
              <a:t>Malicious webpage can initiate requests from the user’</a:t>
            </a:r>
            <a:r>
              <a:rPr lang="en-US" altLang="ja-JP" sz="2000" dirty="0">
                <a:ea typeface="ＭＳ Ｐゴシック" panose="020B0600070205080204" pitchFamily="34" charset="-128"/>
              </a:rPr>
              <a:t>s browser to an honest server</a:t>
            </a:r>
          </a:p>
          <a:p>
            <a:pPr lvl="1">
              <a:buFont typeface="Arial" panose="020B0604020202020204" pitchFamily="34" charset="0"/>
              <a:buChar char="•"/>
            </a:pPr>
            <a:r>
              <a:rPr lang="en-US" altLang="en-US" sz="2000" dirty="0">
                <a:ea typeface="ＭＳ Ｐゴシック" panose="020B0600070205080204" pitchFamily="34" charset="-128"/>
              </a:rPr>
              <a:t>Server thinks requests are part of the established session between the browser and the server</a:t>
            </a:r>
          </a:p>
          <a:p>
            <a:pPr>
              <a:buFont typeface="Arial" panose="020B0604020202020204" pitchFamily="34" charset="0"/>
              <a:buChar char="•"/>
            </a:pPr>
            <a:r>
              <a:rPr lang="en-US" altLang="en-US" sz="2400" dirty="0">
                <a:ea typeface="ＭＳ Ｐゴシック" panose="020B0600070205080204" pitchFamily="34" charset="-128"/>
              </a:rPr>
              <a:t>Many reasons for XSRF attacks, not just </a:t>
            </a:r>
            <a:r>
              <a:rPr lang="ja-JP" altLang="en-US" sz="2400">
                <a:ea typeface="ＭＳ Ｐゴシック" panose="020B0600070205080204" pitchFamily="34" charset="-128"/>
              </a:rPr>
              <a:t>“</a:t>
            </a:r>
            <a:r>
              <a:rPr lang="en-US" altLang="ja-JP" sz="2400" dirty="0">
                <a:ea typeface="ＭＳ Ｐゴシック" panose="020B0600070205080204" pitchFamily="34" charset="-128"/>
              </a:rPr>
              <a:t>session riding</a:t>
            </a:r>
            <a:r>
              <a:rPr lang="ja-JP" altLang="en-US" sz="2400">
                <a:ea typeface="ＭＳ Ｐゴシック" panose="020B0600070205080204" pitchFamily="34" charset="-128"/>
              </a:rPr>
              <a:t>”</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763757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52532672-02CA-F34A-806C-4E255689E110}"/>
              </a:ext>
            </a:extLst>
          </p:cNvPr>
          <p:cNvSpPr>
            <a:spLocks noGrp="1" noChangeArrowheads="1"/>
          </p:cNvSpPr>
          <p:nvPr>
            <p:ph type="title"/>
          </p:nvPr>
        </p:nvSpPr>
        <p:spPr/>
        <p:txBody>
          <a:bodyPr/>
          <a:lstStyle/>
          <a:p>
            <a:r>
              <a:rPr lang="en-US" altLang="en-US">
                <a:ea typeface="ＭＳ Ｐゴシック" panose="020B0600070205080204" pitchFamily="34" charset="-128"/>
              </a:rPr>
              <a:t>Login XSRF</a:t>
            </a:r>
          </a:p>
        </p:txBody>
      </p:sp>
      <p:pic>
        <p:nvPicPr>
          <p:cNvPr id="115714" name="Picture 12" descr="basic-csrf-black">
            <a:extLst>
              <a:ext uri="{FF2B5EF4-FFF2-40B4-BE49-F238E27FC236}">
                <a16:creationId xmlns:a16="http://schemas.microsoft.com/office/drawing/2014/main" id="{AFCB538A-5D32-2B42-8440-A021ACFDA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805" y="2017005"/>
            <a:ext cx="7059364" cy="44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36F0A95C-4A8F-2748-802D-0237CB2BF509}"/>
              </a:ext>
            </a:extLst>
          </p:cNvPr>
          <p:cNvSpPr/>
          <p:nvPr/>
        </p:nvSpPr>
        <p:spPr>
          <a:xfrm>
            <a:off x="5448300" y="5412093"/>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chemeClr val="accent2"/>
              </a:buClr>
              <a:buFontTx/>
              <a:buChar char="•"/>
              <a:defRPr/>
            </a:pPr>
            <a:endParaRPr lang="en-US">
              <a:solidFill>
                <a:srgbClr val="FFFFFF"/>
              </a:solidFill>
              <a:ea typeface="MS PGothic" pitchFamily="34" charset="-128"/>
            </a:endParaRPr>
          </a:p>
        </p:txBody>
      </p:sp>
      <p:cxnSp>
        <p:nvCxnSpPr>
          <p:cNvPr id="6" name="Straight Arrow Connector 5">
            <a:extLst>
              <a:ext uri="{FF2B5EF4-FFF2-40B4-BE49-F238E27FC236}">
                <a16:creationId xmlns:a16="http://schemas.microsoft.com/office/drawing/2014/main" id="{E7981E1E-322E-1C4A-A4C7-56CAAD5CB592}"/>
              </a:ext>
            </a:extLst>
          </p:cNvPr>
          <p:cNvCxnSpPr/>
          <p:nvPr/>
        </p:nvCxnSpPr>
        <p:spPr>
          <a:xfrm rot="5400000">
            <a:off x="5905500" y="4341650"/>
            <a:ext cx="2057400" cy="304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Graphic 7">
            <a:extLst>
              <a:ext uri="{FF2B5EF4-FFF2-40B4-BE49-F238E27FC236}">
                <a16:creationId xmlns:a16="http://schemas.microsoft.com/office/drawing/2014/main" id="{65C36884-9EF7-EF40-A8C9-CF0F264994AD}"/>
              </a:ext>
            </a:extLst>
          </p:cNvPr>
          <p:cNvPicPr>
            <a:picLocks noChangeAspect="1"/>
          </p:cNvPicPr>
          <p:nvPr/>
        </p:nvPicPr>
        <p:blipFill>
          <a:blip r:embed="rId3"/>
          <a:srcRect/>
          <a:stretch/>
        </p:blipFill>
        <p:spPr>
          <a:xfrm>
            <a:off x="5534885" y="2351311"/>
            <a:ext cx="617329" cy="764692"/>
          </a:xfrm>
          <a:prstGeom prst="rect">
            <a:avLst/>
          </a:prstGeom>
        </p:spPr>
      </p:pic>
    </p:spTree>
    <p:extLst>
      <p:ext uri="{BB962C8B-B14F-4D97-AF65-F5344CB8AC3E}">
        <p14:creationId xmlns:p14="http://schemas.microsoft.com/office/powerpoint/2010/main" val="2277141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52532672-02CA-F34A-806C-4E255689E110}"/>
              </a:ext>
            </a:extLst>
          </p:cNvPr>
          <p:cNvSpPr>
            <a:spLocks noGrp="1" noChangeArrowheads="1"/>
          </p:cNvSpPr>
          <p:nvPr>
            <p:ph type="title"/>
          </p:nvPr>
        </p:nvSpPr>
        <p:spPr/>
        <p:txBody>
          <a:bodyPr/>
          <a:lstStyle/>
          <a:p>
            <a:r>
              <a:rPr lang="en-US" altLang="en-US" dirty="0" err="1">
                <a:ea typeface="ＭＳ Ｐゴシック" panose="020B0600070205080204" pitchFamily="34" charset="-128"/>
              </a:rPr>
              <a:t>Referer</a:t>
            </a:r>
            <a:r>
              <a:rPr lang="en-US" altLang="en-US" dirty="0">
                <a:ea typeface="ＭＳ Ｐゴシック" panose="020B0600070205080204" pitchFamily="34" charset="-128"/>
              </a:rPr>
              <a:t> Header Should Help, Right?</a:t>
            </a:r>
          </a:p>
        </p:txBody>
      </p:sp>
      <p:pic>
        <p:nvPicPr>
          <p:cNvPr id="115714" name="Picture 12" descr="basic-csrf-black">
            <a:extLst>
              <a:ext uri="{FF2B5EF4-FFF2-40B4-BE49-F238E27FC236}">
                <a16:creationId xmlns:a16="http://schemas.microsoft.com/office/drawing/2014/main" id="{AFCB538A-5D32-2B42-8440-A021ACFDA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805" y="2017005"/>
            <a:ext cx="7059364" cy="44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36F0A95C-4A8F-2748-802D-0237CB2BF509}"/>
              </a:ext>
            </a:extLst>
          </p:cNvPr>
          <p:cNvSpPr/>
          <p:nvPr/>
        </p:nvSpPr>
        <p:spPr>
          <a:xfrm>
            <a:off x="5600700" y="3810723"/>
            <a:ext cx="26670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20000"/>
              </a:spcBef>
              <a:buClr>
                <a:schemeClr val="accent2"/>
              </a:buClr>
              <a:buFontTx/>
              <a:buChar char="•"/>
              <a:defRPr/>
            </a:pPr>
            <a:endParaRPr lang="en-US">
              <a:solidFill>
                <a:srgbClr val="FFFFFF"/>
              </a:solidFill>
              <a:ea typeface="MS PGothic" pitchFamily="34" charset="-128"/>
            </a:endParaRPr>
          </a:p>
        </p:txBody>
      </p:sp>
      <p:cxnSp>
        <p:nvCxnSpPr>
          <p:cNvPr id="6" name="Straight Arrow Connector 5">
            <a:extLst>
              <a:ext uri="{FF2B5EF4-FFF2-40B4-BE49-F238E27FC236}">
                <a16:creationId xmlns:a16="http://schemas.microsoft.com/office/drawing/2014/main" id="{E7981E1E-322E-1C4A-A4C7-56CAAD5CB592}"/>
              </a:ext>
            </a:extLst>
          </p:cNvPr>
          <p:cNvCxnSpPr>
            <a:cxnSpLocks/>
          </p:cNvCxnSpPr>
          <p:nvPr/>
        </p:nvCxnSpPr>
        <p:spPr>
          <a:xfrm flipH="1">
            <a:off x="6883706" y="2467778"/>
            <a:ext cx="211157" cy="134154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254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7">
            <a:extLst>
              <a:ext uri="{FF2B5EF4-FFF2-40B4-BE49-F238E27FC236}">
                <a16:creationId xmlns:a16="http://schemas.microsoft.com/office/drawing/2014/main" id="{16549F6E-CEB8-164C-A654-40225DCD85BA}"/>
              </a:ext>
            </a:extLst>
          </p:cNvPr>
          <p:cNvSpPr>
            <a:spLocks noGrp="1"/>
          </p:cNvSpPr>
          <p:nvPr>
            <p:ph type="title"/>
          </p:nvPr>
        </p:nvSpPr>
        <p:spPr/>
        <p:txBody>
          <a:bodyPr/>
          <a:lstStyle/>
          <a:p>
            <a:r>
              <a:rPr lang="en-US" altLang="en-US"/>
              <a:t>Laundering Referer Header</a:t>
            </a:r>
          </a:p>
        </p:txBody>
      </p:sp>
      <p:pic>
        <p:nvPicPr>
          <p:cNvPr id="29699" name="Picture 2">
            <a:extLst>
              <a:ext uri="{FF2B5EF4-FFF2-40B4-BE49-F238E27FC236}">
                <a16:creationId xmlns:a16="http://schemas.microsoft.com/office/drawing/2014/main" id="{634D882E-1A58-0E4A-AA06-C9969BB16B92}"/>
              </a:ext>
            </a:extLst>
          </p:cNvPr>
          <p:cNvPicPr>
            <a:picLocks noChangeAspect="1" noChangeArrowheads="1"/>
          </p:cNvPicPr>
          <p:nvPr/>
        </p:nvPicPr>
        <p:blipFill>
          <a:blip r:embed="rId2"/>
          <a:srcRect l="125" r="125"/>
          <a:stretch/>
        </p:blipFill>
        <p:spPr bwMode="auto">
          <a:xfrm>
            <a:off x="2419350" y="2082190"/>
            <a:ext cx="67246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9">
            <a:extLst>
              <a:ext uri="{FF2B5EF4-FFF2-40B4-BE49-F238E27FC236}">
                <a16:creationId xmlns:a16="http://schemas.microsoft.com/office/drawing/2014/main" id="{ED4883A9-0A9D-5E48-B529-4B2B2F6FE53A}"/>
              </a:ext>
            </a:extLst>
          </p:cNvPr>
          <p:cNvSpPr>
            <a:spLocks noChangeArrowheads="1"/>
          </p:cNvSpPr>
          <p:nvPr/>
        </p:nvSpPr>
        <p:spPr bwMode="auto">
          <a:xfrm>
            <a:off x="5162550" y="2082190"/>
            <a:ext cx="2514600" cy="304800"/>
          </a:xfrm>
          <a:prstGeom prst="rect">
            <a:avLst/>
          </a:prstGeom>
          <a:solidFill>
            <a:schemeClr val="bg1">
              <a:lumMod val="85000"/>
            </a:schemeClr>
          </a:solidFill>
          <a:ln>
            <a:noFill/>
          </a:ln>
        </p:spPr>
        <p:txBody>
          <a:bodyPr wrap="none"/>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solidFill>
                <a:srgbClr val="40458C"/>
              </a:solidFill>
              <a:latin typeface="+mn-lt"/>
              <a:ea typeface="MS PGothic" panose="020B0600070205080204" pitchFamily="34" charset="-128"/>
            </a:endParaRPr>
          </a:p>
        </p:txBody>
      </p:sp>
      <p:sp>
        <p:nvSpPr>
          <p:cNvPr id="29701" name="Rectangle 10">
            <a:extLst>
              <a:ext uri="{FF2B5EF4-FFF2-40B4-BE49-F238E27FC236}">
                <a16:creationId xmlns:a16="http://schemas.microsoft.com/office/drawing/2014/main" id="{430F12D2-A90E-DB41-8305-5A733994CD06}"/>
              </a:ext>
            </a:extLst>
          </p:cNvPr>
          <p:cNvSpPr>
            <a:spLocks noChangeArrowheads="1"/>
          </p:cNvSpPr>
          <p:nvPr/>
        </p:nvSpPr>
        <p:spPr bwMode="auto">
          <a:xfrm>
            <a:off x="7998400" y="3716765"/>
            <a:ext cx="1219200" cy="414681"/>
          </a:xfrm>
          <a:prstGeom prst="rect">
            <a:avLst/>
          </a:prstGeom>
          <a:solidFill>
            <a:schemeClr val="bg1">
              <a:lumMod val="85000"/>
            </a:schemeClr>
          </a:solidFill>
          <a:ln>
            <a:noFill/>
          </a:ln>
        </p:spPr>
        <p:txBody>
          <a:bodyPr wrap="none"/>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solidFill>
                <a:srgbClr val="40458C"/>
              </a:solidFill>
              <a:latin typeface="+mn-lt"/>
              <a:ea typeface="MS PGothic" panose="020B0600070205080204" pitchFamily="34" charset="-128"/>
            </a:endParaRPr>
          </a:p>
        </p:txBody>
      </p:sp>
      <p:sp>
        <p:nvSpPr>
          <p:cNvPr id="29702" name="Rectangle 11">
            <a:extLst>
              <a:ext uri="{FF2B5EF4-FFF2-40B4-BE49-F238E27FC236}">
                <a16:creationId xmlns:a16="http://schemas.microsoft.com/office/drawing/2014/main" id="{4D180590-664C-9040-A24D-697564667A8D}"/>
              </a:ext>
            </a:extLst>
          </p:cNvPr>
          <p:cNvSpPr>
            <a:spLocks noChangeArrowheads="1"/>
          </p:cNvSpPr>
          <p:nvPr/>
        </p:nvSpPr>
        <p:spPr bwMode="auto">
          <a:xfrm>
            <a:off x="2510890" y="3987190"/>
            <a:ext cx="1659186" cy="304800"/>
          </a:xfrm>
          <a:prstGeom prst="rect">
            <a:avLst/>
          </a:prstGeom>
          <a:solidFill>
            <a:schemeClr val="bg1">
              <a:lumMod val="85000"/>
            </a:schemeClr>
          </a:solidFill>
          <a:ln>
            <a:noFill/>
          </a:ln>
        </p:spPr>
        <p:txBody>
          <a:bodyPr wrap="none"/>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solidFill>
                <a:srgbClr val="40458C"/>
              </a:solidFill>
              <a:latin typeface="+mn-lt"/>
              <a:ea typeface="MS PGothic" panose="020B0600070205080204" pitchFamily="34" charset="-128"/>
            </a:endParaRPr>
          </a:p>
        </p:txBody>
      </p:sp>
      <p:sp>
        <p:nvSpPr>
          <p:cNvPr id="29703" name="TextBox 13">
            <a:extLst>
              <a:ext uri="{FF2B5EF4-FFF2-40B4-BE49-F238E27FC236}">
                <a16:creationId xmlns:a16="http://schemas.microsoft.com/office/drawing/2014/main" id="{A6106066-CE66-814D-B5DE-D37350A53B92}"/>
              </a:ext>
            </a:extLst>
          </p:cNvPr>
          <p:cNvSpPr txBox="1">
            <a:spLocks noChangeArrowheads="1"/>
          </p:cNvSpPr>
          <p:nvPr/>
        </p:nvSpPr>
        <p:spPr bwMode="auto">
          <a:xfrm>
            <a:off x="4248150" y="2067559"/>
            <a:ext cx="33345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err="1">
                <a:solidFill>
                  <a:srgbClr val="40458C"/>
                </a:solidFill>
                <a:latin typeface="+mn-lt"/>
                <a:ea typeface="MS PGothic" panose="020B0600070205080204" pitchFamily="34" charset="-128"/>
              </a:rPr>
              <a:t>referer</a:t>
            </a:r>
            <a:r>
              <a:rPr lang="en-US" altLang="en-US" sz="2000" dirty="0">
                <a:solidFill>
                  <a:srgbClr val="40458C"/>
                </a:solidFill>
                <a:latin typeface="+mn-lt"/>
                <a:ea typeface="MS PGothic" panose="020B0600070205080204" pitchFamily="34" charset="-128"/>
              </a:rPr>
              <a:t>: http://</a:t>
            </a:r>
            <a:r>
              <a:rPr lang="en-US" altLang="en-US" sz="2000" dirty="0" err="1">
                <a:solidFill>
                  <a:srgbClr val="40458C"/>
                </a:solidFill>
                <a:latin typeface="+mn-lt"/>
                <a:ea typeface="MS PGothic" panose="020B0600070205080204" pitchFamily="34" charset="-128"/>
              </a:rPr>
              <a:t>www.siteA.com</a:t>
            </a:r>
            <a:endParaRPr lang="en-US" altLang="en-US" sz="2000" dirty="0">
              <a:solidFill>
                <a:srgbClr val="40458C"/>
              </a:solidFill>
              <a:latin typeface="+mn-lt"/>
              <a:ea typeface="MS PGothic" panose="020B0600070205080204" pitchFamily="34" charset="-128"/>
            </a:endParaRPr>
          </a:p>
        </p:txBody>
      </p:sp>
      <p:sp>
        <p:nvSpPr>
          <p:cNvPr id="29704" name="TextBox 8">
            <a:extLst>
              <a:ext uri="{FF2B5EF4-FFF2-40B4-BE49-F238E27FC236}">
                <a16:creationId xmlns:a16="http://schemas.microsoft.com/office/drawing/2014/main" id="{3CC89D9D-32DD-3E42-A0C0-492DB454ADE8}"/>
              </a:ext>
            </a:extLst>
          </p:cNvPr>
          <p:cNvSpPr txBox="1">
            <a:spLocks noChangeArrowheads="1"/>
          </p:cNvSpPr>
          <p:nvPr/>
        </p:nvSpPr>
        <p:spPr bwMode="auto">
          <a:xfrm>
            <a:off x="4343400" y="3663340"/>
            <a:ext cx="3712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40458C"/>
                </a:solidFill>
                <a:latin typeface="+mn-lt"/>
                <a:ea typeface="MS PGothic" panose="020B0600070205080204" pitchFamily="34" charset="-128"/>
              </a:rPr>
              <a:t>referer: ??? (browser-dependent)</a:t>
            </a:r>
          </a:p>
        </p:txBody>
      </p:sp>
      <p:sp>
        <p:nvSpPr>
          <p:cNvPr id="29706" name="TextBox 8">
            <a:extLst>
              <a:ext uri="{FF2B5EF4-FFF2-40B4-BE49-F238E27FC236}">
                <a16:creationId xmlns:a16="http://schemas.microsoft.com/office/drawing/2014/main" id="{B5C6B6C5-B525-1C4C-A654-685A83A94111}"/>
              </a:ext>
            </a:extLst>
          </p:cNvPr>
          <p:cNvSpPr txBox="1">
            <a:spLocks noChangeArrowheads="1"/>
          </p:cNvSpPr>
          <p:nvPr/>
        </p:nvSpPr>
        <p:spPr bwMode="auto">
          <a:xfrm>
            <a:off x="8337550" y="1986940"/>
            <a:ext cx="68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ea typeface="MS PGothic" panose="020B0600070205080204" pitchFamily="34" charset="-128"/>
              </a:rPr>
              <a:t>siteB</a:t>
            </a:r>
          </a:p>
        </p:txBody>
      </p:sp>
    </p:spTree>
    <p:extLst>
      <p:ext uri="{BB962C8B-B14F-4D97-AF65-F5344CB8AC3E}">
        <p14:creationId xmlns:p14="http://schemas.microsoft.com/office/powerpoint/2010/main" val="416534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5" name="Rectangle 7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116737" name="Rectangle 2">
            <a:extLst>
              <a:ext uri="{FF2B5EF4-FFF2-40B4-BE49-F238E27FC236}">
                <a16:creationId xmlns:a16="http://schemas.microsoft.com/office/drawing/2014/main" id="{D52FA247-8BD3-4741-B099-B19931E38B0B}"/>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ea typeface="ＭＳ Ｐゴシック" panose="020B0600070205080204" pitchFamily="34" charset="-128"/>
              </a:rPr>
              <a:t>Identity Misbinding Attacks</a:t>
            </a:r>
          </a:p>
        </p:txBody>
      </p:sp>
      <p:sp>
        <p:nvSpPr>
          <p:cNvPr id="116738" name="Rectangle 3">
            <a:extLst>
              <a:ext uri="{FF2B5EF4-FFF2-40B4-BE49-F238E27FC236}">
                <a16:creationId xmlns:a16="http://schemas.microsoft.com/office/drawing/2014/main" id="{652D124C-ABF0-664A-99EB-4C7F1B103560}"/>
              </a:ext>
            </a:extLst>
          </p:cNvPr>
          <p:cNvSpPr>
            <a:spLocks noGrp="1" noChangeArrowheads="1"/>
          </p:cNvSpPr>
          <p:nvPr>
            <p:ph idx="1"/>
          </p:nvPr>
        </p:nvSpPr>
        <p:spPr>
          <a:xfrm>
            <a:off x="5478124" y="559477"/>
            <a:ext cx="5647076" cy="5475563"/>
          </a:xfrm>
        </p:spPr>
        <p:txBody>
          <a:bodyPr anchor="ctr">
            <a:normAutofit/>
          </a:bodyPr>
          <a:lstStyle/>
          <a:p>
            <a:pPr>
              <a:buFont typeface="Arial" panose="020B0604020202020204" pitchFamily="34" charset="0"/>
              <a:buChar char="•"/>
            </a:pPr>
            <a:r>
              <a:rPr lang="en-US" altLang="en-US" sz="2400" dirty="0">
                <a:ea typeface="ＭＳ Ｐゴシック" panose="020B0600070205080204" pitchFamily="34" charset="-128"/>
              </a:rPr>
              <a:t>User’</a:t>
            </a:r>
            <a:r>
              <a:rPr lang="en-US" altLang="ja-JP" sz="2400" dirty="0">
                <a:ea typeface="ＭＳ Ｐゴシック" panose="020B0600070205080204" pitchFamily="34" charset="-128"/>
              </a:rPr>
              <a:t>s browser logs into website, but the session is associated with the attacker</a:t>
            </a:r>
          </a:p>
          <a:p>
            <a:pPr lvl="1">
              <a:buFont typeface="Arial" panose="020B0604020202020204" pitchFamily="34" charset="0"/>
              <a:buChar char="•"/>
            </a:pPr>
            <a:r>
              <a:rPr lang="en-US" altLang="en-US" sz="2000" dirty="0">
                <a:ea typeface="ＭＳ Ｐゴシック" panose="020B0600070205080204" pitchFamily="34" charset="-128"/>
              </a:rPr>
              <a:t>Capture user’</a:t>
            </a:r>
            <a:r>
              <a:rPr lang="en-US" altLang="ja-JP" sz="2000" dirty="0">
                <a:ea typeface="ＭＳ Ｐゴシック" panose="020B0600070205080204" pitchFamily="34" charset="-128"/>
              </a:rPr>
              <a:t>s private information (Web searches, sent email, etc.)</a:t>
            </a:r>
          </a:p>
          <a:p>
            <a:pPr lvl="1">
              <a:buFont typeface="Arial" panose="020B0604020202020204" pitchFamily="34" charset="0"/>
              <a:buChar char="•"/>
            </a:pPr>
            <a:r>
              <a:rPr lang="en-US" altLang="en-US" sz="2000" dirty="0">
                <a:ea typeface="ＭＳ Ｐゴシック" panose="020B0600070205080204" pitchFamily="34" charset="-128"/>
              </a:rPr>
              <a:t>Present user with malicious content</a:t>
            </a:r>
          </a:p>
          <a:p>
            <a:pPr>
              <a:buFont typeface="Arial" panose="020B0604020202020204" pitchFamily="34" charset="0"/>
              <a:buChar char="•"/>
            </a:pPr>
            <a:r>
              <a:rPr lang="en-US" altLang="en-US" sz="2400" dirty="0">
                <a:ea typeface="ＭＳ Ｐゴシック" panose="020B0600070205080204" pitchFamily="34" charset="-128"/>
              </a:rPr>
              <a:t>Many examples</a:t>
            </a:r>
          </a:p>
          <a:p>
            <a:pPr lvl="1">
              <a:buFont typeface="Arial" panose="020B0604020202020204" pitchFamily="34" charset="0"/>
              <a:buChar char="•"/>
            </a:pPr>
            <a:r>
              <a:rPr lang="en-US" altLang="en-US" sz="2000" dirty="0">
                <a:ea typeface="ＭＳ Ｐゴシック" panose="020B0600070205080204" pitchFamily="34" charset="-128"/>
              </a:rPr>
              <a:t>Login XSRF</a:t>
            </a:r>
          </a:p>
          <a:p>
            <a:pPr lvl="1">
              <a:buFont typeface="Arial" panose="020B0604020202020204" pitchFamily="34" charset="0"/>
              <a:buChar char="•"/>
            </a:pPr>
            <a:r>
              <a:rPr lang="en-US" altLang="en-US" sz="2000" dirty="0">
                <a:ea typeface="ＭＳ Ｐゴシック" panose="020B0600070205080204" pitchFamily="34" charset="-128"/>
              </a:rPr>
              <a:t>OpenID</a:t>
            </a:r>
          </a:p>
          <a:p>
            <a:pPr lvl="1">
              <a:buFont typeface="Arial" panose="020B0604020202020204" pitchFamily="34" charset="0"/>
              <a:buChar char="•"/>
            </a:pPr>
            <a:r>
              <a:rPr lang="en-US" altLang="en-US" sz="2000" dirty="0">
                <a:ea typeface="ＭＳ Ｐゴシック" panose="020B0600070205080204" pitchFamily="34" charset="-128"/>
              </a:rPr>
              <a:t>PHP </a:t>
            </a:r>
            <a:r>
              <a:rPr lang="en-US" altLang="en-US" sz="2000" dirty="0" err="1">
                <a:ea typeface="ＭＳ Ｐゴシック" panose="020B0600070205080204" pitchFamily="34" charset="-128"/>
              </a:rPr>
              <a:t>cookieless</a:t>
            </a:r>
            <a:r>
              <a:rPr lang="en-US" altLang="en-US" sz="2000" dirty="0">
                <a:ea typeface="ＭＳ Ｐゴシック" panose="020B0600070205080204" pitchFamily="34" charset="-128"/>
              </a:rPr>
              <a:t> authentication</a:t>
            </a:r>
          </a:p>
        </p:txBody>
      </p:sp>
    </p:spTree>
    <p:extLst>
      <p:ext uri="{BB962C8B-B14F-4D97-AF65-F5344CB8AC3E}">
        <p14:creationId xmlns:p14="http://schemas.microsoft.com/office/powerpoint/2010/main" val="131665445"/>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8" descr="hushmail">
            <a:extLst>
              <a:ext uri="{FF2B5EF4-FFF2-40B4-BE49-F238E27FC236}">
                <a16:creationId xmlns:a16="http://schemas.microsoft.com/office/drawing/2014/main" id="{42D6D7E3-1E70-D646-843E-F8E6D983C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172" y="1826908"/>
            <a:ext cx="6979184" cy="450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3">
            <a:extLst>
              <a:ext uri="{FF2B5EF4-FFF2-40B4-BE49-F238E27FC236}">
                <a16:creationId xmlns:a16="http://schemas.microsoft.com/office/drawing/2014/main" id="{A274201C-0BB5-E440-B8E0-9837B9CEBEF9}"/>
              </a:ext>
            </a:extLst>
          </p:cNvPr>
          <p:cNvSpPr>
            <a:spLocks noGrp="1" noChangeArrowheads="1"/>
          </p:cNvSpPr>
          <p:nvPr>
            <p:ph type="title"/>
          </p:nvPr>
        </p:nvSpPr>
        <p:spPr/>
        <p:txBody>
          <a:bodyPr/>
          <a:lstStyle/>
          <a:p>
            <a:r>
              <a:rPr lang="en-US" altLang="en-US">
                <a:ea typeface="ＭＳ Ｐゴシック" panose="020B0600070205080204" pitchFamily="34" charset="-128"/>
              </a:rPr>
              <a:t>PHP Cookieless Authentication</a:t>
            </a:r>
          </a:p>
        </p:txBody>
      </p:sp>
      <p:sp>
        <p:nvSpPr>
          <p:cNvPr id="5" name="Oval 4">
            <a:extLst>
              <a:ext uri="{FF2B5EF4-FFF2-40B4-BE49-F238E27FC236}">
                <a16:creationId xmlns:a16="http://schemas.microsoft.com/office/drawing/2014/main" id="{0531AB71-B183-A445-994F-F4ECE9B31C9C}"/>
              </a:ext>
            </a:extLst>
          </p:cNvPr>
          <p:cNvSpPr>
            <a:spLocks noChangeArrowheads="1"/>
          </p:cNvSpPr>
          <p:nvPr/>
        </p:nvSpPr>
        <p:spPr bwMode="auto">
          <a:xfrm>
            <a:off x="4038600" y="3810000"/>
            <a:ext cx="1524000" cy="381000"/>
          </a:xfrm>
          <a:prstGeom prst="ellipse">
            <a:avLst/>
          </a:prstGeom>
          <a:noFill/>
          <a:ln w="28575">
            <a:solidFill>
              <a:srgbClr val="FF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Char char="•"/>
            </a:pPr>
            <a:endParaRPr kumimoji="0" lang="en-US" altLang="en-US" sz="2400">
              <a:solidFill>
                <a:schemeClr val="bg2"/>
              </a:solidFill>
            </a:endParaRPr>
          </a:p>
        </p:txBody>
      </p:sp>
    </p:spTree>
    <p:extLst>
      <p:ext uri="{BB962C8B-B14F-4D97-AF65-F5344CB8AC3E}">
        <p14:creationId xmlns:p14="http://schemas.microsoft.com/office/powerpoint/2010/main" val="2055858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25C1-E2DA-7244-8CE5-E39B9A21E728}"/>
              </a:ext>
            </a:extLst>
          </p:cNvPr>
          <p:cNvSpPr>
            <a:spLocks noGrp="1"/>
          </p:cNvSpPr>
          <p:nvPr>
            <p:ph type="title"/>
          </p:nvPr>
        </p:nvSpPr>
        <p:spPr/>
        <p:txBody>
          <a:bodyPr/>
          <a:lstStyle/>
          <a:p>
            <a:r>
              <a:rPr lang="en-US" dirty="0"/>
              <a:t>Confused Deputies Are Everywhere</a:t>
            </a:r>
          </a:p>
        </p:txBody>
      </p:sp>
      <p:pic>
        <p:nvPicPr>
          <p:cNvPr id="5" name="Graphic 4" descr="Treasure chest with solid fill">
            <a:extLst>
              <a:ext uri="{FF2B5EF4-FFF2-40B4-BE49-F238E27FC236}">
                <a16:creationId xmlns:a16="http://schemas.microsoft.com/office/drawing/2014/main" id="{B52E9C1C-439B-D947-98E2-3519495F91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1676" y="2713405"/>
            <a:ext cx="1505361" cy="1505361"/>
          </a:xfrm>
          <a:prstGeom prst="rect">
            <a:avLst/>
          </a:prstGeom>
        </p:spPr>
      </p:pic>
      <p:sp>
        <p:nvSpPr>
          <p:cNvPr id="6" name="TextBox 5">
            <a:extLst>
              <a:ext uri="{FF2B5EF4-FFF2-40B4-BE49-F238E27FC236}">
                <a16:creationId xmlns:a16="http://schemas.microsoft.com/office/drawing/2014/main" id="{DEE5B64E-5830-2D4B-8094-B32F3A5D9F9A}"/>
              </a:ext>
            </a:extLst>
          </p:cNvPr>
          <p:cNvSpPr txBox="1"/>
          <p:nvPr/>
        </p:nvSpPr>
        <p:spPr>
          <a:xfrm>
            <a:off x="8333502" y="4218766"/>
            <a:ext cx="2346873" cy="400110"/>
          </a:xfrm>
          <a:prstGeom prst="rect">
            <a:avLst/>
          </a:prstGeom>
          <a:noFill/>
        </p:spPr>
        <p:txBody>
          <a:bodyPr wrap="square" rtlCol="0">
            <a:spAutoFit/>
          </a:bodyPr>
          <a:lstStyle/>
          <a:p>
            <a:r>
              <a:rPr lang="en-US" sz="2000" dirty="0"/>
              <a:t>protected resource</a:t>
            </a:r>
          </a:p>
        </p:txBody>
      </p:sp>
      <p:sp>
        <p:nvSpPr>
          <p:cNvPr id="9" name="TextBox 8">
            <a:extLst>
              <a:ext uri="{FF2B5EF4-FFF2-40B4-BE49-F238E27FC236}">
                <a16:creationId xmlns:a16="http://schemas.microsoft.com/office/drawing/2014/main" id="{689F3C0F-C3A9-4541-A036-DA7DD21D4027}"/>
              </a:ext>
            </a:extLst>
          </p:cNvPr>
          <p:cNvSpPr txBox="1"/>
          <p:nvPr/>
        </p:nvSpPr>
        <p:spPr>
          <a:xfrm>
            <a:off x="4325155" y="3768822"/>
            <a:ext cx="1928733" cy="400110"/>
          </a:xfrm>
          <a:prstGeom prst="rect">
            <a:avLst/>
          </a:prstGeom>
          <a:noFill/>
        </p:spPr>
        <p:txBody>
          <a:bodyPr wrap="none" rtlCol="0">
            <a:spAutoFit/>
          </a:bodyPr>
          <a:lstStyle/>
          <a:p>
            <a:r>
              <a:rPr lang="en-US" sz="2000" dirty="0"/>
              <a:t>trusted “deputy”</a:t>
            </a:r>
          </a:p>
        </p:txBody>
      </p:sp>
      <p:sp>
        <p:nvSpPr>
          <p:cNvPr id="10" name="TextBox 9">
            <a:extLst>
              <a:ext uri="{FF2B5EF4-FFF2-40B4-BE49-F238E27FC236}">
                <a16:creationId xmlns:a16="http://schemas.microsoft.com/office/drawing/2014/main" id="{4ABFD24C-7551-AB41-A833-B79FE6CD0C49}"/>
              </a:ext>
            </a:extLst>
          </p:cNvPr>
          <p:cNvSpPr txBox="1"/>
          <p:nvPr/>
        </p:nvSpPr>
        <p:spPr>
          <a:xfrm>
            <a:off x="4269014" y="4174625"/>
            <a:ext cx="1968809" cy="400110"/>
          </a:xfrm>
          <a:prstGeom prst="rect">
            <a:avLst/>
          </a:prstGeom>
          <a:noFill/>
        </p:spPr>
        <p:txBody>
          <a:bodyPr wrap="none" rtlCol="0">
            <a:spAutoFit/>
          </a:bodyPr>
          <a:lstStyle/>
          <a:p>
            <a:r>
              <a:rPr lang="en-US" sz="2000" dirty="0"/>
              <a:t>(API, server, etc.)</a:t>
            </a:r>
          </a:p>
        </p:txBody>
      </p:sp>
      <p:sp>
        <p:nvSpPr>
          <p:cNvPr id="11" name="TextBox 10">
            <a:extLst>
              <a:ext uri="{FF2B5EF4-FFF2-40B4-BE49-F238E27FC236}">
                <a16:creationId xmlns:a16="http://schemas.microsoft.com/office/drawing/2014/main" id="{384766D3-7A17-3E41-9467-EBEE88E5E10F}"/>
              </a:ext>
            </a:extLst>
          </p:cNvPr>
          <p:cNvSpPr txBox="1"/>
          <p:nvPr/>
        </p:nvSpPr>
        <p:spPr>
          <a:xfrm>
            <a:off x="8333502" y="4733311"/>
            <a:ext cx="3231726" cy="707886"/>
          </a:xfrm>
          <a:prstGeom prst="rect">
            <a:avLst/>
          </a:prstGeom>
          <a:noFill/>
        </p:spPr>
        <p:txBody>
          <a:bodyPr wrap="square" rtlCol="0">
            <a:spAutoFit/>
          </a:bodyPr>
          <a:lstStyle/>
          <a:p>
            <a:r>
              <a:rPr lang="en-US" sz="2000" dirty="0">
                <a:solidFill>
                  <a:srgbClr val="00B050"/>
                </a:solidFill>
              </a:rPr>
              <a:t>only accepts access requests from trusted deputy</a:t>
            </a:r>
          </a:p>
        </p:txBody>
      </p:sp>
      <p:pic>
        <p:nvPicPr>
          <p:cNvPr id="13" name="Graphic 12" descr="Web design with solid fill">
            <a:extLst>
              <a:ext uri="{FF2B5EF4-FFF2-40B4-BE49-F238E27FC236}">
                <a16:creationId xmlns:a16="http://schemas.microsoft.com/office/drawing/2014/main" id="{313ED314-CD89-0043-AFBE-FD863DC789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00" y="1906600"/>
            <a:ext cx="914400" cy="914400"/>
          </a:xfrm>
          <a:prstGeom prst="rect">
            <a:avLst/>
          </a:prstGeom>
        </p:spPr>
      </p:pic>
      <p:pic>
        <p:nvPicPr>
          <p:cNvPr id="15" name="Graphic 14" descr="Web design with solid fill">
            <a:extLst>
              <a:ext uri="{FF2B5EF4-FFF2-40B4-BE49-F238E27FC236}">
                <a16:creationId xmlns:a16="http://schemas.microsoft.com/office/drawing/2014/main" id="{ABC7F01A-CEE1-B849-AC7B-D4C6942D1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7763" y="2700614"/>
            <a:ext cx="914400" cy="914400"/>
          </a:xfrm>
          <a:prstGeom prst="rect">
            <a:avLst/>
          </a:prstGeom>
        </p:spPr>
      </p:pic>
      <p:pic>
        <p:nvPicPr>
          <p:cNvPr id="16" name="Graphic 15" descr="Web design with solid fill">
            <a:extLst>
              <a:ext uri="{FF2B5EF4-FFF2-40B4-BE49-F238E27FC236}">
                <a16:creationId xmlns:a16="http://schemas.microsoft.com/office/drawing/2014/main" id="{614C3E9B-09C0-CE42-9400-0B6119FCC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750" y="3261052"/>
            <a:ext cx="914400" cy="914400"/>
          </a:xfrm>
          <a:prstGeom prst="rect">
            <a:avLst/>
          </a:prstGeom>
        </p:spPr>
      </p:pic>
      <p:pic>
        <p:nvPicPr>
          <p:cNvPr id="17" name="Graphic 16" descr="Web design with solid fill">
            <a:extLst>
              <a:ext uri="{FF2B5EF4-FFF2-40B4-BE49-F238E27FC236}">
                <a16:creationId xmlns:a16="http://schemas.microsoft.com/office/drawing/2014/main" id="{5E6F6014-DE73-1840-93E5-2216BB99C5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2819" y="3660335"/>
            <a:ext cx="914400" cy="914400"/>
          </a:xfrm>
          <a:prstGeom prst="rect">
            <a:avLst/>
          </a:prstGeom>
        </p:spPr>
      </p:pic>
      <p:pic>
        <p:nvPicPr>
          <p:cNvPr id="18" name="Picture 4" descr="Devil Icons Matt - Free vector graphic on Pixabay">
            <a:extLst>
              <a:ext uri="{FF2B5EF4-FFF2-40B4-BE49-F238E27FC236}">
                <a16:creationId xmlns:a16="http://schemas.microsoft.com/office/drawing/2014/main" id="{F3CB123E-F076-6D4A-AAEB-03CEBA2F2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2392" y="5286132"/>
            <a:ext cx="990886" cy="776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61E5D9C6-6727-6649-AD5F-C02C622B3149}"/>
                  </a:ext>
                </a:extLst>
              </p14:cNvPr>
              <p14:cNvContentPartPr/>
              <p14:nvPr/>
            </p14:nvContentPartPr>
            <p14:xfrm>
              <a:off x="3059436" y="3538278"/>
              <a:ext cx="1353240" cy="226800"/>
            </p14:xfrm>
          </p:contentPart>
        </mc:Choice>
        <mc:Fallback xmlns="">
          <p:pic>
            <p:nvPicPr>
              <p:cNvPr id="22" name="Ink 21">
                <a:extLst>
                  <a:ext uri="{FF2B5EF4-FFF2-40B4-BE49-F238E27FC236}">
                    <a16:creationId xmlns:a16="http://schemas.microsoft.com/office/drawing/2014/main" id="{61E5D9C6-6727-6649-AD5F-C02C622B3149}"/>
                  </a:ext>
                </a:extLst>
              </p:cNvPr>
              <p:cNvPicPr/>
              <p:nvPr/>
            </p:nvPicPr>
            <p:blipFill>
              <a:blip r:embed="rId9"/>
              <a:stretch>
                <a:fillRect/>
              </a:stretch>
            </p:blipFill>
            <p:spPr>
              <a:xfrm>
                <a:off x="3041796" y="3520638"/>
                <a:ext cx="138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8A94D189-DC43-3F45-8319-148F26EB79A2}"/>
                  </a:ext>
                </a:extLst>
              </p14:cNvPr>
              <p14:cNvContentPartPr/>
              <p14:nvPr/>
            </p14:nvContentPartPr>
            <p14:xfrm>
              <a:off x="4029996" y="3612078"/>
              <a:ext cx="383040" cy="254880"/>
            </p14:xfrm>
          </p:contentPart>
        </mc:Choice>
        <mc:Fallback xmlns="">
          <p:pic>
            <p:nvPicPr>
              <p:cNvPr id="23" name="Ink 22">
                <a:extLst>
                  <a:ext uri="{FF2B5EF4-FFF2-40B4-BE49-F238E27FC236}">
                    <a16:creationId xmlns:a16="http://schemas.microsoft.com/office/drawing/2014/main" id="{8A94D189-DC43-3F45-8319-148F26EB79A2}"/>
                  </a:ext>
                </a:extLst>
              </p:cNvPr>
              <p:cNvPicPr/>
              <p:nvPr/>
            </p:nvPicPr>
            <p:blipFill>
              <a:blip r:embed="rId11"/>
              <a:stretch>
                <a:fillRect/>
              </a:stretch>
            </p:blipFill>
            <p:spPr>
              <a:xfrm>
                <a:off x="4012356" y="3594078"/>
                <a:ext cx="418680" cy="290520"/>
              </a:xfrm>
              <a:prstGeom prst="rect">
                <a:avLst/>
              </a:prstGeom>
            </p:spPr>
          </p:pic>
        </mc:Fallback>
      </mc:AlternateContent>
      <p:sp>
        <p:nvSpPr>
          <p:cNvPr id="31" name="TextBox 30">
            <a:extLst>
              <a:ext uri="{FF2B5EF4-FFF2-40B4-BE49-F238E27FC236}">
                <a16:creationId xmlns:a16="http://schemas.microsoft.com/office/drawing/2014/main" id="{BC27DCC6-8AE1-5749-94C8-68D8460CAEAA}"/>
              </a:ext>
            </a:extLst>
          </p:cNvPr>
          <p:cNvSpPr txBox="1"/>
          <p:nvPr/>
        </p:nvSpPr>
        <p:spPr>
          <a:xfrm>
            <a:off x="7685088" y="3204265"/>
            <a:ext cx="566181" cy="400110"/>
          </a:xfrm>
          <a:prstGeom prst="rect">
            <a:avLst/>
          </a:prstGeom>
          <a:noFill/>
        </p:spPr>
        <p:txBody>
          <a:bodyPr wrap="none" rtlCol="0">
            <a:spAutoFit/>
          </a:bodyPr>
          <a:lstStyle/>
          <a:p>
            <a:r>
              <a:rPr lang="en-US" sz="2000" dirty="0">
                <a:solidFill>
                  <a:srgbClr val="FF0000"/>
                </a:solidFill>
              </a:rPr>
              <a:t>Ok!</a:t>
            </a:r>
          </a:p>
        </p:txBody>
      </p:sp>
      <p:grpSp>
        <p:nvGrpSpPr>
          <p:cNvPr id="35" name="Group 34">
            <a:extLst>
              <a:ext uri="{FF2B5EF4-FFF2-40B4-BE49-F238E27FC236}">
                <a16:creationId xmlns:a16="http://schemas.microsoft.com/office/drawing/2014/main" id="{D0720A2B-3C09-7F4D-9807-EF355D63619E}"/>
              </a:ext>
            </a:extLst>
          </p:cNvPr>
          <p:cNvGrpSpPr/>
          <p:nvPr/>
        </p:nvGrpSpPr>
        <p:grpSpPr>
          <a:xfrm>
            <a:off x="2699508" y="2362518"/>
            <a:ext cx="1522440" cy="608760"/>
            <a:chOff x="2699508" y="2362518"/>
            <a:chExt cx="1522440" cy="608760"/>
          </a:xfrm>
        </p:grpSpPr>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B600445C-500B-E44D-A23D-BDEF7AFB82D8}"/>
                    </a:ext>
                  </a:extLst>
                </p14:cNvPr>
                <p14:cNvContentPartPr/>
                <p14:nvPr/>
              </p14:nvContentPartPr>
              <p14:xfrm>
                <a:off x="2699508" y="2362518"/>
                <a:ext cx="1522440" cy="507240"/>
              </p14:xfrm>
            </p:contentPart>
          </mc:Choice>
          <mc:Fallback xmlns="">
            <p:pic>
              <p:nvPicPr>
                <p:cNvPr id="33" name="Ink 32">
                  <a:extLst>
                    <a:ext uri="{FF2B5EF4-FFF2-40B4-BE49-F238E27FC236}">
                      <a16:creationId xmlns:a16="http://schemas.microsoft.com/office/drawing/2014/main" id="{B600445C-500B-E44D-A23D-BDEF7AFB82D8}"/>
                    </a:ext>
                  </a:extLst>
                </p:cNvPr>
                <p:cNvPicPr/>
                <p:nvPr/>
              </p:nvPicPr>
              <p:blipFill>
                <a:blip r:embed="rId13"/>
                <a:stretch>
                  <a:fillRect/>
                </a:stretch>
              </p:blipFill>
              <p:spPr>
                <a:xfrm>
                  <a:off x="2681508" y="2344518"/>
                  <a:ext cx="1558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E8F3977F-A7A8-8248-8AEE-4BC9A4A52593}"/>
                    </a:ext>
                  </a:extLst>
                </p14:cNvPr>
                <p14:cNvContentPartPr/>
                <p14:nvPr/>
              </p14:nvContentPartPr>
              <p14:xfrm>
                <a:off x="3826668" y="2892798"/>
                <a:ext cx="378000" cy="78480"/>
              </p14:xfrm>
            </p:contentPart>
          </mc:Choice>
          <mc:Fallback xmlns="">
            <p:pic>
              <p:nvPicPr>
                <p:cNvPr id="34" name="Ink 33">
                  <a:extLst>
                    <a:ext uri="{FF2B5EF4-FFF2-40B4-BE49-F238E27FC236}">
                      <a16:creationId xmlns:a16="http://schemas.microsoft.com/office/drawing/2014/main" id="{E8F3977F-A7A8-8248-8AEE-4BC9A4A52593}"/>
                    </a:ext>
                  </a:extLst>
                </p:cNvPr>
                <p:cNvPicPr/>
                <p:nvPr/>
              </p:nvPicPr>
              <p:blipFill>
                <a:blip r:embed="rId15"/>
                <a:stretch>
                  <a:fillRect/>
                </a:stretch>
              </p:blipFill>
              <p:spPr>
                <a:xfrm>
                  <a:off x="3808668" y="2875158"/>
                  <a:ext cx="413640" cy="114120"/>
                </a:xfrm>
                <a:prstGeom prst="rect">
                  <a:avLst/>
                </a:prstGeom>
              </p:spPr>
            </p:pic>
          </mc:Fallback>
        </mc:AlternateContent>
      </p:grpSp>
      <p:grpSp>
        <p:nvGrpSpPr>
          <p:cNvPr id="7" name="Group 6">
            <a:extLst>
              <a:ext uri="{FF2B5EF4-FFF2-40B4-BE49-F238E27FC236}">
                <a16:creationId xmlns:a16="http://schemas.microsoft.com/office/drawing/2014/main" id="{6B02F587-1BB7-0444-8B8B-E315B02D3026}"/>
              </a:ext>
            </a:extLst>
          </p:cNvPr>
          <p:cNvGrpSpPr/>
          <p:nvPr/>
        </p:nvGrpSpPr>
        <p:grpSpPr>
          <a:xfrm>
            <a:off x="3598788" y="4147038"/>
            <a:ext cx="798480" cy="1484280"/>
            <a:chOff x="3598788" y="4147038"/>
            <a:chExt cx="798480" cy="1484280"/>
          </a:xfrm>
        </p:grpSpPr>
        <mc:AlternateContent xmlns:mc="http://schemas.openxmlformats.org/markup-compatibility/2006" xmlns:p14="http://schemas.microsoft.com/office/powerpoint/2010/main">
          <mc:Choice Requires="p14">
            <p:contentPart p14:bwMode="auto" r:id="rId16">
              <p14:nvContentPartPr>
                <p14:cNvPr id="3" name="Ink 2">
                  <a:extLst>
                    <a:ext uri="{FF2B5EF4-FFF2-40B4-BE49-F238E27FC236}">
                      <a16:creationId xmlns:a16="http://schemas.microsoft.com/office/drawing/2014/main" id="{99FC0A8C-CCF3-F24C-A54D-AD08B266F9BF}"/>
                    </a:ext>
                  </a:extLst>
                </p14:cNvPr>
                <p14:cNvContentPartPr/>
                <p14:nvPr/>
              </p14:nvContentPartPr>
              <p14:xfrm>
                <a:off x="3598788" y="4147038"/>
                <a:ext cx="798480" cy="1484280"/>
              </p14:xfrm>
            </p:contentPart>
          </mc:Choice>
          <mc:Fallback xmlns="">
            <p:pic>
              <p:nvPicPr>
                <p:cNvPr id="3" name="Ink 2">
                  <a:extLst>
                    <a:ext uri="{FF2B5EF4-FFF2-40B4-BE49-F238E27FC236}">
                      <a16:creationId xmlns:a16="http://schemas.microsoft.com/office/drawing/2014/main" id="{99FC0A8C-CCF3-F24C-A54D-AD08B266F9BF}"/>
                    </a:ext>
                  </a:extLst>
                </p:cNvPr>
                <p:cNvPicPr/>
                <p:nvPr/>
              </p:nvPicPr>
              <p:blipFill>
                <a:blip r:embed="rId17"/>
                <a:stretch>
                  <a:fillRect/>
                </a:stretch>
              </p:blipFill>
              <p:spPr>
                <a:xfrm>
                  <a:off x="3580788" y="4129398"/>
                  <a:ext cx="834120" cy="151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Ink 3">
                  <a:extLst>
                    <a:ext uri="{FF2B5EF4-FFF2-40B4-BE49-F238E27FC236}">
                      <a16:creationId xmlns:a16="http://schemas.microsoft.com/office/drawing/2014/main" id="{DBD1C2D9-4096-A241-AE28-39F016DA8F1F}"/>
                    </a:ext>
                  </a:extLst>
                </p14:cNvPr>
                <p14:cNvContentPartPr/>
                <p14:nvPr/>
              </p14:nvContentPartPr>
              <p14:xfrm>
                <a:off x="4135908" y="4213638"/>
                <a:ext cx="43560" cy="215640"/>
              </p14:xfrm>
            </p:contentPart>
          </mc:Choice>
          <mc:Fallback xmlns="">
            <p:pic>
              <p:nvPicPr>
                <p:cNvPr id="4" name="Ink 3">
                  <a:extLst>
                    <a:ext uri="{FF2B5EF4-FFF2-40B4-BE49-F238E27FC236}">
                      <a16:creationId xmlns:a16="http://schemas.microsoft.com/office/drawing/2014/main" id="{DBD1C2D9-4096-A241-AE28-39F016DA8F1F}"/>
                    </a:ext>
                  </a:extLst>
                </p:cNvPr>
                <p:cNvPicPr/>
                <p:nvPr/>
              </p:nvPicPr>
              <p:blipFill>
                <a:blip r:embed="rId19"/>
                <a:stretch>
                  <a:fillRect/>
                </a:stretch>
              </p:blipFill>
              <p:spPr>
                <a:xfrm>
                  <a:off x="4117908" y="4195998"/>
                  <a:ext cx="79200" cy="251280"/>
                </a:xfrm>
                <a:prstGeom prst="rect">
                  <a:avLst/>
                </a:prstGeom>
              </p:spPr>
            </p:pic>
          </mc:Fallback>
        </mc:AlternateContent>
      </p:grpSp>
      <p:pic>
        <p:nvPicPr>
          <p:cNvPr id="28" name="Picture 12" descr="This week on The Month of Mayberry: The Best of Barney Fife">
            <a:extLst>
              <a:ext uri="{FF2B5EF4-FFF2-40B4-BE49-F238E27FC236}">
                <a16:creationId xmlns:a16="http://schemas.microsoft.com/office/drawing/2014/main" id="{426AD832-0F9C-0E43-983C-0455EFEC16A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7852" y="2295811"/>
            <a:ext cx="2896829" cy="150895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7D3A1DB-A40D-D440-976F-0CE949919CDC}"/>
              </a:ext>
            </a:extLst>
          </p:cNvPr>
          <p:cNvGrpSpPr/>
          <p:nvPr/>
        </p:nvGrpSpPr>
        <p:grpSpPr>
          <a:xfrm>
            <a:off x="7136038" y="3428999"/>
            <a:ext cx="1197463" cy="482489"/>
            <a:chOff x="5880468" y="3424878"/>
            <a:chExt cx="2091600" cy="842760"/>
          </a:xfrm>
        </p:grpSpPr>
        <mc:AlternateContent xmlns:mc="http://schemas.openxmlformats.org/markup-compatibility/2006" xmlns:p14="http://schemas.microsoft.com/office/powerpoint/2010/main">
          <mc:Choice Requires="p14">
            <p:contentPart p14:bwMode="auto" r:id="rId21">
              <p14:nvContentPartPr>
                <p14:cNvPr id="12" name="Ink 11">
                  <a:extLst>
                    <a:ext uri="{FF2B5EF4-FFF2-40B4-BE49-F238E27FC236}">
                      <a16:creationId xmlns:a16="http://schemas.microsoft.com/office/drawing/2014/main" id="{FEB6C7F6-8020-A34E-A5FD-220C57DAAB18}"/>
                    </a:ext>
                  </a:extLst>
                </p14:cNvPr>
                <p14:cNvContentPartPr/>
                <p14:nvPr/>
              </p14:nvContentPartPr>
              <p14:xfrm>
                <a:off x="5880468" y="3424878"/>
                <a:ext cx="2091600" cy="758160"/>
              </p14:xfrm>
            </p:contentPart>
          </mc:Choice>
          <mc:Fallback xmlns="">
            <p:pic>
              <p:nvPicPr>
                <p:cNvPr id="12" name="Ink 11">
                  <a:extLst>
                    <a:ext uri="{FF2B5EF4-FFF2-40B4-BE49-F238E27FC236}">
                      <a16:creationId xmlns:a16="http://schemas.microsoft.com/office/drawing/2014/main" id="{FEB6C7F6-8020-A34E-A5FD-220C57DAAB18}"/>
                    </a:ext>
                  </a:extLst>
                </p:cNvPr>
                <p:cNvPicPr/>
                <p:nvPr/>
              </p:nvPicPr>
              <p:blipFill>
                <a:blip r:embed="rId22"/>
                <a:stretch>
                  <a:fillRect/>
                </a:stretch>
              </p:blipFill>
              <p:spPr>
                <a:xfrm>
                  <a:off x="5862828" y="3407238"/>
                  <a:ext cx="212724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E1766378-6B35-774C-9E77-8215F85541C9}"/>
                    </a:ext>
                  </a:extLst>
                </p14:cNvPr>
                <p14:cNvContentPartPr/>
                <p14:nvPr/>
              </p14:nvContentPartPr>
              <p14:xfrm>
                <a:off x="7530708" y="4200318"/>
                <a:ext cx="426960" cy="67320"/>
              </p14:xfrm>
            </p:contentPart>
          </mc:Choice>
          <mc:Fallback xmlns="">
            <p:pic>
              <p:nvPicPr>
                <p:cNvPr id="14" name="Ink 13">
                  <a:extLst>
                    <a:ext uri="{FF2B5EF4-FFF2-40B4-BE49-F238E27FC236}">
                      <a16:creationId xmlns:a16="http://schemas.microsoft.com/office/drawing/2014/main" id="{E1766378-6B35-774C-9E77-8215F85541C9}"/>
                    </a:ext>
                  </a:extLst>
                </p:cNvPr>
                <p:cNvPicPr/>
                <p:nvPr/>
              </p:nvPicPr>
              <p:blipFill>
                <a:blip r:embed="rId24"/>
                <a:stretch>
                  <a:fillRect/>
                </a:stretch>
              </p:blipFill>
              <p:spPr>
                <a:xfrm>
                  <a:off x="7512708" y="4182318"/>
                  <a:ext cx="462600" cy="102960"/>
                </a:xfrm>
                <a:prstGeom prst="rect">
                  <a:avLst/>
                </a:prstGeom>
              </p:spPr>
            </p:pic>
          </mc:Fallback>
        </mc:AlternateContent>
      </p:grpSp>
    </p:spTree>
    <p:extLst>
      <p:ext uri="{BB962C8B-B14F-4D97-AF65-F5344CB8AC3E}">
        <p14:creationId xmlns:p14="http://schemas.microsoft.com/office/powerpoint/2010/main" val="233320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twork diagram">
            <a:extLst>
              <a:ext uri="{FF2B5EF4-FFF2-40B4-BE49-F238E27FC236}">
                <a16:creationId xmlns:a16="http://schemas.microsoft.com/office/drawing/2014/main" id="{59C961E1-E66F-D644-9E73-A0A83BB222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7920" y="803063"/>
            <a:ext cx="9956160" cy="52518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evil Icons Matt - Free vector graphic on Pixabay">
            <a:extLst>
              <a:ext uri="{FF2B5EF4-FFF2-40B4-BE49-F238E27FC236}">
                <a16:creationId xmlns:a16="http://schemas.microsoft.com/office/drawing/2014/main" id="{5F260131-ED3E-3840-A002-0A4FD7043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716" y="4809613"/>
            <a:ext cx="990886" cy="776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A055F7-245D-A24C-BE75-A7440560B781}"/>
              </a:ext>
            </a:extLst>
          </p:cNvPr>
          <p:cNvSpPr txBox="1"/>
          <p:nvPr/>
        </p:nvSpPr>
        <p:spPr>
          <a:xfrm>
            <a:off x="4158561" y="6162217"/>
            <a:ext cx="7582525" cy="338554"/>
          </a:xfrm>
          <a:prstGeom prst="rect">
            <a:avLst/>
          </a:prstGeom>
          <a:noFill/>
        </p:spPr>
        <p:txBody>
          <a:bodyPr wrap="none" rtlCol="0">
            <a:spAutoFit/>
          </a:bodyPr>
          <a:lstStyle/>
          <a:p>
            <a:r>
              <a:rPr lang="en-US" sz="1600" i="1" dirty="0"/>
              <a:t>https://</a:t>
            </a:r>
            <a:r>
              <a:rPr lang="en-US" sz="1600" i="1" dirty="0" err="1"/>
              <a:t>www.hackerone.com</a:t>
            </a:r>
            <a:r>
              <a:rPr lang="en-US" sz="1600" i="1" dirty="0"/>
              <a:t>/application-security/how-server-side-request-forgery-</a:t>
            </a:r>
            <a:r>
              <a:rPr lang="en-US" sz="1600" i="1" dirty="0" err="1"/>
              <a:t>ssrf</a:t>
            </a:r>
            <a:endParaRPr lang="en-US" sz="1600" i="1" dirty="0"/>
          </a:p>
        </p:txBody>
      </p:sp>
      <p:grpSp>
        <p:nvGrpSpPr>
          <p:cNvPr id="6" name="Group 5">
            <a:extLst>
              <a:ext uri="{FF2B5EF4-FFF2-40B4-BE49-F238E27FC236}">
                <a16:creationId xmlns:a16="http://schemas.microsoft.com/office/drawing/2014/main" id="{407E658B-F9A5-E14B-A19C-EEB52F20A5E5}"/>
              </a:ext>
            </a:extLst>
          </p:cNvPr>
          <p:cNvGrpSpPr/>
          <p:nvPr/>
        </p:nvGrpSpPr>
        <p:grpSpPr>
          <a:xfrm>
            <a:off x="3602748" y="1769238"/>
            <a:ext cx="4463640" cy="2905560"/>
            <a:chOff x="3602748" y="1769238"/>
            <a:chExt cx="4463640" cy="29055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D1A08F0-DA4A-3C49-8A93-D331D9D87B8B}"/>
                    </a:ext>
                  </a:extLst>
                </p14:cNvPr>
                <p14:cNvContentPartPr/>
                <p14:nvPr/>
              </p14:nvContentPartPr>
              <p14:xfrm>
                <a:off x="3602748" y="1769238"/>
                <a:ext cx="4463640" cy="2905560"/>
              </p14:xfrm>
            </p:contentPart>
          </mc:Choice>
          <mc:Fallback xmlns="">
            <p:pic>
              <p:nvPicPr>
                <p:cNvPr id="3" name="Ink 2">
                  <a:extLst>
                    <a:ext uri="{FF2B5EF4-FFF2-40B4-BE49-F238E27FC236}">
                      <a16:creationId xmlns:a16="http://schemas.microsoft.com/office/drawing/2014/main" id="{AD1A08F0-DA4A-3C49-8A93-D331D9D87B8B}"/>
                    </a:ext>
                  </a:extLst>
                </p:cNvPr>
                <p:cNvPicPr/>
                <p:nvPr/>
              </p:nvPicPr>
              <p:blipFill>
                <a:blip r:embed="rId5"/>
                <a:stretch>
                  <a:fillRect/>
                </a:stretch>
              </p:blipFill>
              <p:spPr>
                <a:xfrm>
                  <a:off x="3584748" y="1751598"/>
                  <a:ext cx="4499280" cy="294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4A7E38C-DF14-1949-93A7-90B751BB6FA5}"/>
                    </a:ext>
                  </a:extLst>
                </p14:cNvPr>
                <p14:cNvContentPartPr/>
                <p14:nvPr/>
              </p14:nvContentPartPr>
              <p14:xfrm>
                <a:off x="3645228" y="2029158"/>
                <a:ext cx="207720" cy="205560"/>
              </p14:xfrm>
            </p:contentPart>
          </mc:Choice>
          <mc:Fallback xmlns="">
            <p:pic>
              <p:nvPicPr>
                <p:cNvPr id="4" name="Ink 3">
                  <a:extLst>
                    <a:ext uri="{FF2B5EF4-FFF2-40B4-BE49-F238E27FC236}">
                      <a16:creationId xmlns:a16="http://schemas.microsoft.com/office/drawing/2014/main" id="{E4A7E38C-DF14-1949-93A7-90B751BB6FA5}"/>
                    </a:ext>
                  </a:extLst>
                </p:cNvPr>
                <p:cNvPicPr/>
                <p:nvPr/>
              </p:nvPicPr>
              <p:blipFill>
                <a:blip r:embed="rId7"/>
                <a:stretch>
                  <a:fillRect/>
                </a:stretch>
              </p:blipFill>
              <p:spPr>
                <a:xfrm>
                  <a:off x="3627588" y="2011158"/>
                  <a:ext cx="243360" cy="241200"/>
                </a:xfrm>
                <a:prstGeom prst="rect">
                  <a:avLst/>
                </a:prstGeom>
              </p:spPr>
            </p:pic>
          </mc:Fallback>
        </mc:AlternateContent>
      </p:grpSp>
      <p:grpSp>
        <p:nvGrpSpPr>
          <p:cNvPr id="9" name="Group 8">
            <a:extLst>
              <a:ext uri="{FF2B5EF4-FFF2-40B4-BE49-F238E27FC236}">
                <a16:creationId xmlns:a16="http://schemas.microsoft.com/office/drawing/2014/main" id="{0D29212B-8495-224A-9AF0-D549DC01D05A}"/>
              </a:ext>
            </a:extLst>
          </p:cNvPr>
          <p:cNvGrpSpPr/>
          <p:nvPr/>
        </p:nvGrpSpPr>
        <p:grpSpPr>
          <a:xfrm>
            <a:off x="3749268" y="4455558"/>
            <a:ext cx="3882240" cy="794160"/>
            <a:chOff x="3749268" y="4455558"/>
            <a:chExt cx="3882240" cy="79416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513D394B-962D-A547-AF4B-B5D8CFDFE38B}"/>
                    </a:ext>
                  </a:extLst>
                </p14:cNvPr>
                <p14:cNvContentPartPr/>
                <p14:nvPr/>
              </p14:nvContentPartPr>
              <p14:xfrm>
                <a:off x="3749268" y="4562838"/>
                <a:ext cx="3882240" cy="686880"/>
              </p14:xfrm>
            </p:contentPart>
          </mc:Choice>
          <mc:Fallback xmlns="">
            <p:pic>
              <p:nvPicPr>
                <p:cNvPr id="7" name="Ink 6">
                  <a:extLst>
                    <a:ext uri="{FF2B5EF4-FFF2-40B4-BE49-F238E27FC236}">
                      <a16:creationId xmlns:a16="http://schemas.microsoft.com/office/drawing/2014/main" id="{513D394B-962D-A547-AF4B-B5D8CFDFE38B}"/>
                    </a:ext>
                  </a:extLst>
                </p:cNvPr>
                <p:cNvPicPr/>
                <p:nvPr/>
              </p:nvPicPr>
              <p:blipFill>
                <a:blip r:embed="rId9"/>
                <a:stretch>
                  <a:fillRect/>
                </a:stretch>
              </p:blipFill>
              <p:spPr>
                <a:xfrm>
                  <a:off x="3731628" y="4545198"/>
                  <a:ext cx="3917880" cy="72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D1FD9F8-5624-1F4C-BDB7-C8E6B97FBB18}"/>
                    </a:ext>
                  </a:extLst>
                </p14:cNvPr>
                <p14:cNvContentPartPr/>
                <p14:nvPr/>
              </p14:nvContentPartPr>
              <p14:xfrm>
                <a:off x="3749628" y="4455558"/>
                <a:ext cx="246240" cy="117000"/>
              </p14:xfrm>
            </p:contentPart>
          </mc:Choice>
          <mc:Fallback xmlns="">
            <p:pic>
              <p:nvPicPr>
                <p:cNvPr id="8" name="Ink 7">
                  <a:extLst>
                    <a:ext uri="{FF2B5EF4-FFF2-40B4-BE49-F238E27FC236}">
                      <a16:creationId xmlns:a16="http://schemas.microsoft.com/office/drawing/2014/main" id="{CD1FD9F8-5624-1F4C-BDB7-C8E6B97FBB18}"/>
                    </a:ext>
                  </a:extLst>
                </p:cNvPr>
                <p:cNvPicPr/>
                <p:nvPr/>
              </p:nvPicPr>
              <p:blipFill>
                <a:blip r:embed="rId11"/>
                <a:stretch>
                  <a:fillRect/>
                </a:stretch>
              </p:blipFill>
              <p:spPr>
                <a:xfrm>
                  <a:off x="3731628" y="4437558"/>
                  <a:ext cx="281880" cy="152640"/>
                </a:xfrm>
                <a:prstGeom prst="rect">
                  <a:avLst/>
                </a:prstGeom>
              </p:spPr>
            </p:pic>
          </mc:Fallback>
        </mc:AlternateContent>
      </p:grpSp>
      <p:sp>
        <p:nvSpPr>
          <p:cNvPr id="13" name="TextBox 12">
            <a:extLst>
              <a:ext uri="{FF2B5EF4-FFF2-40B4-BE49-F238E27FC236}">
                <a16:creationId xmlns:a16="http://schemas.microsoft.com/office/drawing/2014/main" id="{897BF3C0-47F0-6C40-AC22-0A23D9F28277}"/>
              </a:ext>
            </a:extLst>
          </p:cNvPr>
          <p:cNvSpPr txBox="1"/>
          <p:nvPr/>
        </p:nvSpPr>
        <p:spPr>
          <a:xfrm>
            <a:off x="5055160" y="1692957"/>
            <a:ext cx="494046" cy="400110"/>
          </a:xfrm>
          <a:prstGeom prst="rect">
            <a:avLst/>
          </a:prstGeom>
          <a:noFill/>
        </p:spPr>
        <p:txBody>
          <a:bodyPr wrap="none" rtlCol="0">
            <a:spAutoFit/>
          </a:bodyPr>
          <a:lstStyle/>
          <a:p>
            <a:r>
              <a:rPr lang="en-US" sz="2000" dirty="0"/>
              <a:t>Ok</a:t>
            </a:r>
          </a:p>
        </p:txBody>
      </p:sp>
      <p:sp>
        <p:nvSpPr>
          <p:cNvPr id="14" name="TextBox 13">
            <a:extLst>
              <a:ext uri="{FF2B5EF4-FFF2-40B4-BE49-F238E27FC236}">
                <a16:creationId xmlns:a16="http://schemas.microsoft.com/office/drawing/2014/main" id="{9D326539-2D63-D24B-AA15-CF9F59F8F1AA}"/>
              </a:ext>
            </a:extLst>
          </p:cNvPr>
          <p:cNvSpPr txBox="1"/>
          <p:nvPr/>
        </p:nvSpPr>
        <p:spPr>
          <a:xfrm>
            <a:off x="5009291" y="4455558"/>
            <a:ext cx="510076" cy="400110"/>
          </a:xfrm>
          <a:prstGeom prst="rect">
            <a:avLst/>
          </a:prstGeom>
          <a:noFill/>
        </p:spPr>
        <p:txBody>
          <a:bodyPr wrap="none" rtlCol="0">
            <a:spAutoFit/>
          </a:bodyPr>
          <a:lstStyle/>
          <a:p>
            <a:r>
              <a:rPr lang="en-US" sz="2000" dirty="0"/>
              <a:t>No</a:t>
            </a:r>
          </a:p>
        </p:txBody>
      </p:sp>
      <p:grpSp>
        <p:nvGrpSpPr>
          <p:cNvPr id="12" name="Group 11">
            <a:extLst>
              <a:ext uri="{FF2B5EF4-FFF2-40B4-BE49-F238E27FC236}">
                <a16:creationId xmlns:a16="http://schemas.microsoft.com/office/drawing/2014/main" id="{585D6035-975D-BF48-8928-3C329D1BAF4E}"/>
              </a:ext>
            </a:extLst>
          </p:cNvPr>
          <p:cNvGrpSpPr/>
          <p:nvPr/>
        </p:nvGrpSpPr>
        <p:grpSpPr>
          <a:xfrm>
            <a:off x="2163108" y="2888478"/>
            <a:ext cx="155880" cy="988200"/>
            <a:chOff x="2163108" y="2888478"/>
            <a:chExt cx="155880" cy="98820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C2DEA94-9AB4-DD4E-BE8E-51B169D159FE}"/>
                    </a:ext>
                  </a:extLst>
                </p14:cNvPr>
                <p14:cNvContentPartPr/>
                <p14:nvPr/>
              </p14:nvContentPartPr>
              <p14:xfrm>
                <a:off x="2163108" y="2888478"/>
                <a:ext cx="80280" cy="988200"/>
              </p14:xfrm>
            </p:contentPart>
          </mc:Choice>
          <mc:Fallback xmlns="">
            <p:pic>
              <p:nvPicPr>
                <p:cNvPr id="10" name="Ink 9">
                  <a:extLst>
                    <a:ext uri="{FF2B5EF4-FFF2-40B4-BE49-F238E27FC236}">
                      <a16:creationId xmlns:a16="http://schemas.microsoft.com/office/drawing/2014/main" id="{7C2DEA94-9AB4-DD4E-BE8E-51B169D159FE}"/>
                    </a:ext>
                  </a:extLst>
                </p:cNvPr>
                <p:cNvPicPr/>
                <p:nvPr/>
              </p:nvPicPr>
              <p:blipFill>
                <a:blip r:embed="rId13"/>
                <a:stretch>
                  <a:fillRect/>
                </a:stretch>
              </p:blipFill>
              <p:spPr>
                <a:xfrm>
                  <a:off x="2145468" y="2870838"/>
                  <a:ext cx="115920" cy="102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B98B236F-DA18-6147-A1F8-2B85BD6F22DE}"/>
                    </a:ext>
                  </a:extLst>
                </p14:cNvPr>
                <p14:cNvContentPartPr/>
                <p14:nvPr/>
              </p14:nvContentPartPr>
              <p14:xfrm>
                <a:off x="2276508" y="3721518"/>
                <a:ext cx="42480" cy="136080"/>
              </p14:xfrm>
            </p:contentPart>
          </mc:Choice>
          <mc:Fallback xmlns="">
            <p:pic>
              <p:nvPicPr>
                <p:cNvPr id="11" name="Ink 10">
                  <a:extLst>
                    <a:ext uri="{FF2B5EF4-FFF2-40B4-BE49-F238E27FC236}">
                      <a16:creationId xmlns:a16="http://schemas.microsoft.com/office/drawing/2014/main" id="{B98B236F-DA18-6147-A1F8-2B85BD6F22DE}"/>
                    </a:ext>
                  </a:extLst>
                </p:cNvPr>
                <p:cNvPicPr/>
                <p:nvPr/>
              </p:nvPicPr>
              <p:blipFill>
                <a:blip r:embed="rId15"/>
                <a:stretch>
                  <a:fillRect/>
                </a:stretch>
              </p:blipFill>
              <p:spPr>
                <a:xfrm>
                  <a:off x="2258868" y="3703518"/>
                  <a:ext cx="78120" cy="17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CE27F7BC-38C0-6546-A4DB-C700B2ED6DBD}"/>
                  </a:ext>
                </a:extLst>
              </p14:cNvPr>
              <p14:cNvContentPartPr/>
              <p14:nvPr/>
            </p14:nvContentPartPr>
            <p14:xfrm>
              <a:off x="1787268" y="-369162"/>
              <a:ext cx="6120" cy="360"/>
            </p14:xfrm>
          </p:contentPart>
        </mc:Choice>
        <mc:Fallback xmlns="">
          <p:pic>
            <p:nvPicPr>
              <p:cNvPr id="15" name="Ink 14">
                <a:extLst>
                  <a:ext uri="{FF2B5EF4-FFF2-40B4-BE49-F238E27FC236}">
                    <a16:creationId xmlns:a16="http://schemas.microsoft.com/office/drawing/2014/main" id="{CE27F7BC-38C0-6546-A4DB-C700B2ED6DBD}"/>
                  </a:ext>
                </a:extLst>
              </p:cNvPr>
              <p:cNvPicPr/>
              <p:nvPr/>
            </p:nvPicPr>
            <p:blipFill>
              <a:blip r:embed="rId17"/>
              <a:stretch>
                <a:fillRect/>
              </a:stretch>
            </p:blipFill>
            <p:spPr>
              <a:xfrm>
                <a:off x="1769268" y="-386802"/>
                <a:ext cx="41760" cy="36000"/>
              </a:xfrm>
              <a:prstGeom prst="rect">
                <a:avLst/>
              </a:prstGeom>
            </p:spPr>
          </p:pic>
        </mc:Fallback>
      </mc:AlternateContent>
      <p:pic>
        <p:nvPicPr>
          <p:cNvPr id="5124" name="Picture 4" descr="Dr. Evil | Super villain Wiki | Fandom">
            <a:extLst>
              <a:ext uri="{FF2B5EF4-FFF2-40B4-BE49-F238E27FC236}">
                <a16:creationId xmlns:a16="http://schemas.microsoft.com/office/drawing/2014/main" id="{5139BE11-117A-B24B-8155-97DEF0285CF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0269" y="5165043"/>
            <a:ext cx="594060" cy="6643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998BB14-EA11-9D41-A77A-99D3EAC75B24}"/>
              </a:ext>
            </a:extLst>
          </p:cNvPr>
          <p:cNvSpPr txBox="1"/>
          <p:nvPr/>
        </p:nvSpPr>
        <p:spPr>
          <a:xfrm>
            <a:off x="2343507" y="3208532"/>
            <a:ext cx="1847046" cy="584775"/>
          </a:xfrm>
          <a:prstGeom prst="rect">
            <a:avLst/>
          </a:prstGeom>
          <a:noFill/>
        </p:spPr>
        <p:txBody>
          <a:bodyPr wrap="square" rtlCol="0">
            <a:spAutoFit/>
          </a:bodyPr>
          <a:lstStyle/>
          <a:p>
            <a:r>
              <a:rPr lang="en-US" sz="1600" dirty="0"/>
              <a:t>over HTTP </a:t>
            </a:r>
            <a:r>
              <a:rPr lang="en-US" sz="1600" dirty="0" err="1"/>
              <a:t>‘cause</a:t>
            </a:r>
            <a:r>
              <a:rPr lang="en-US" sz="1600" dirty="0"/>
              <a:t> internal network…</a:t>
            </a:r>
          </a:p>
        </p:txBody>
      </p:sp>
      <p:sp>
        <p:nvSpPr>
          <p:cNvPr id="22" name="TextBox 21">
            <a:extLst>
              <a:ext uri="{FF2B5EF4-FFF2-40B4-BE49-F238E27FC236}">
                <a16:creationId xmlns:a16="http://schemas.microsoft.com/office/drawing/2014/main" id="{F60B4BB5-D1A9-5141-A38E-74FA0E68F0AD}"/>
              </a:ext>
            </a:extLst>
          </p:cNvPr>
          <p:cNvSpPr txBox="1"/>
          <p:nvPr/>
        </p:nvSpPr>
        <p:spPr>
          <a:xfrm>
            <a:off x="1205912" y="4906278"/>
            <a:ext cx="3478837" cy="584775"/>
          </a:xfrm>
          <a:prstGeom prst="rect">
            <a:avLst/>
          </a:prstGeom>
          <a:noFill/>
        </p:spPr>
        <p:txBody>
          <a:bodyPr wrap="none" rtlCol="0">
            <a:spAutoFit/>
          </a:bodyPr>
          <a:lstStyle/>
          <a:p>
            <a:r>
              <a:rPr lang="en-US" sz="1600" dirty="0"/>
              <a:t>Will only connect to internal ports!</a:t>
            </a:r>
          </a:p>
          <a:p>
            <a:r>
              <a:rPr lang="en-US" sz="1600" dirty="0"/>
              <a:t>But does not apply to HTTP redirects…</a:t>
            </a:r>
          </a:p>
        </p:txBody>
      </p:sp>
      <p:sp>
        <p:nvSpPr>
          <p:cNvPr id="23" name="TextBox 22">
            <a:extLst>
              <a:ext uri="{FF2B5EF4-FFF2-40B4-BE49-F238E27FC236}">
                <a16:creationId xmlns:a16="http://schemas.microsoft.com/office/drawing/2014/main" id="{37974500-8253-BB42-9B71-9A228A98DAA8}"/>
              </a:ext>
            </a:extLst>
          </p:cNvPr>
          <p:cNvSpPr txBox="1"/>
          <p:nvPr/>
        </p:nvSpPr>
        <p:spPr>
          <a:xfrm>
            <a:off x="2369265" y="2873424"/>
            <a:ext cx="494046" cy="400110"/>
          </a:xfrm>
          <a:prstGeom prst="rect">
            <a:avLst/>
          </a:prstGeom>
          <a:noFill/>
        </p:spPr>
        <p:txBody>
          <a:bodyPr wrap="none" rtlCol="0">
            <a:spAutoFit/>
          </a:bodyPr>
          <a:lstStyle/>
          <a:p>
            <a:r>
              <a:rPr lang="en-US" sz="2000" dirty="0"/>
              <a:t>Ok</a:t>
            </a:r>
          </a:p>
        </p:txBody>
      </p:sp>
    </p:spTree>
    <p:extLst>
      <p:ext uri="{BB962C8B-B14F-4D97-AF65-F5344CB8AC3E}">
        <p14:creationId xmlns:p14="http://schemas.microsoft.com/office/powerpoint/2010/main" val="401136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1"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descr="Office worker male with solid fill">
            <a:extLst>
              <a:ext uri="{FF2B5EF4-FFF2-40B4-BE49-F238E27FC236}">
                <a16:creationId xmlns:a16="http://schemas.microsoft.com/office/drawing/2014/main" id="{2A4A694E-B89A-0A4D-8119-9820FD3C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5155" y="2263462"/>
            <a:ext cx="1505360" cy="1505360"/>
          </a:xfrm>
          <a:prstGeom prst="rect">
            <a:avLst/>
          </a:prstGeom>
        </p:spPr>
      </p:pic>
      <p:sp>
        <p:nvSpPr>
          <p:cNvPr id="2" name="Title 1">
            <a:extLst>
              <a:ext uri="{FF2B5EF4-FFF2-40B4-BE49-F238E27FC236}">
                <a16:creationId xmlns:a16="http://schemas.microsoft.com/office/drawing/2014/main" id="{87DE25C1-E2DA-7244-8CE5-E39B9A21E728}"/>
              </a:ext>
            </a:extLst>
          </p:cNvPr>
          <p:cNvSpPr>
            <a:spLocks noGrp="1"/>
          </p:cNvSpPr>
          <p:nvPr>
            <p:ph type="title"/>
          </p:nvPr>
        </p:nvSpPr>
        <p:spPr/>
        <p:txBody>
          <a:bodyPr/>
          <a:lstStyle/>
          <a:p>
            <a:r>
              <a:rPr lang="en-US" dirty="0"/>
              <a:t>Confused Deputy</a:t>
            </a:r>
          </a:p>
        </p:txBody>
      </p:sp>
      <p:pic>
        <p:nvPicPr>
          <p:cNvPr id="5" name="Graphic 4" descr="Treasure chest with solid fill">
            <a:extLst>
              <a:ext uri="{FF2B5EF4-FFF2-40B4-BE49-F238E27FC236}">
                <a16:creationId xmlns:a16="http://schemas.microsoft.com/office/drawing/2014/main" id="{B52E9C1C-439B-D947-98E2-3519495F91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91676" y="2713405"/>
            <a:ext cx="1505361" cy="1505361"/>
          </a:xfrm>
          <a:prstGeom prst="rect">
            <a:avLst/>
          </a:prstGeom>
        </p:spPr>
      </p:pic>
      <p:sp>
        <p:nvSpPr>
          <p:cNvPr id="6" name="TextBox 5">
            <a:extLst>
              <a:ext uri="{FF2B5EF4-FFF2-40B4-BE49-F238E27FC236}">
                <a16:creationId xmlns:a16="http://schemas.microsoft.com/office/drawing/2014/main" id="{DEE5B64E-5830-2D4B-8094-B32F3A5D9F9A}"/>
              </a:ext>
            </a:extLst>
          </p:cNvPr>
          <p:cNvSpPr txBox="1"/>
          <p:nvPr/>
        </p:nvSpPr>
        <p:spPr>
          <a:xfrm>
            <a:off x="8333502" y="4218766"/>
            <a:ext cx="2346873" cy="400110"/>
          </a:xfrm>
          <a:prstGeom prst="rect">
            <a:avLst/>
          </a:prstGeom>
          <a:noFill/>
        </p:spPr>
        <p:txBody>
          <a:bodyPr wrap="square" rtlCol="0">
            <a:spAutoFit/>
          </a:bodyPr>
          <a:lstStyle/>
          <a:p>
            <a:r>
              <a:rPr lang="en-US" sz="2000" dirty="0"/>
              <a:t>protected resource</a:t>
            </a:r>
          </a:p>
        </p:txBody>
      </p:sp>
      <p:pic>
        <p:nvPicPr>
          <p:cNvPr id="8" name="Graphic 7">
            <a:extLst>
              <a:ext uri="{FF2B5EF4-FFF2-40B4-BE49-F238E27FC236}">
                <a16:creationId xmlns:a16="http://schemas.microsoft.com/office/drawing/2014/main" id="{5F0BA1F6-0AEE-8944-8486-78B8FFFB71FD}"/>
              </a:ext>
            </a:extLst>
          </p:cNvPr>
          <p:cNvPicPr>
            <a:picLocks noChangeAspect="1"/>
          </p:cNvPicPr>
          <p:nvPr/>
        </p:nvPicPr>
        <p:blipFill>
          <a:blip r:embed="rId6"/>
          <a:srcRect/>
          <a:stretch/>
        </p:blipFill>
        <p:spPr>
          <a:xfrm>
            <a:off x="4470203" y="2263462"/>
            <a:ext cx="1215264" cy="1505360"/>
          </a:xfrm>
          <a:prstGeom prst="rect">
            <a:avLst/>
          </a:prstGeom>
        </p:spPr>
      </p:pic>
      <p:sp>
        <p:nvSpPr>
          <p:cNvPr id="9" name="TextBox 8">
            <a:extLst>
              <a:ext uri="{FF2B5EF4-FFF2-40B4-BE49-F238E27FC236}">
                <a16:creationId xmlns:a16="http://schemas.microsoft.com/office/drawing/2014/main" id="{689F3C0F-C3A9-4541-A036-DA7DD21D4027}"/>
              </a:ext>
            </a:extLst>
          </p:cNvPr>
          <p:cNvSpPr txBox="1"/>
          <p:nvPr/>
        </p:nvSpPr>
        <p:spPr>
          <a:xfrm>
            <a:off x="4325155" y="3768822"/>
            <a:ext cx="1928733" cy="400110"/>
          </a:xfrm>
          <a:prstGeom prst="rect">
            <a:avLst/>
          </a:prstGeom>
          <a:noFill/>
        </p:spPr>
        <p:txBody>
          <a:bodyPr wrap="none" rtlCol="0">
            <a:spAutoFit/>
          </a:bodyPr>
          <a:lstStyle/>
          <a:p>
            <a:r>
              <a:rPr lang="en-US" sz="2000" dirty="0"/>
              <a:t>trusted “deputy”</a:t>
            </a:r>
          </a:p>
        </p:txBody>
      </p:sp>
      <p:sp>
        <p:nvSpPr>
          <p:cNvPr id="10" name="TextBox 9">
            <a:extLst>
              <a:ext uri="{FF2B5EF4-FFF2-40B4-BE49-F238E27FC236}">
                <a16:creationId xmlns:a16="http://schemas.microsoft.com/office/drawing/2014/main" id="{4ABFD24C-7551-AB41-A833-B79FE6CD0C49}"/>
              </a:ext>
            </a:extLst>
          </p:cNvPr>
          <p:cNvSpPr txBox="1"/>
          <p:nvPr/>
        </p:nvSpPr>
        <p:spPr>
          <a:xfrm>
            <a:off x="4269014" y="4174625"/>
            <a:ext cx="1968809" cy="400110"/>
          </a:xfrm>
          <a:prstGeom prst="rect">
            <a:avLst/>
          </a:prstGeom>
          <a:noFill/>
        </p:spPr>
        <p:txBody>
          <a:bodyPr wrap="none" rtlCol="0">
            <a:spAutoFit/>
          </a:bodyPr>
          <a:lstStyle/>
          <a:p>
            <a:r>
              <a:rPr lang="en-US" sz="2000" dirty="0"/>
              <a:t>(API, server, etc.)</a:t>
            </a:r>
          </a:p>
        </p:txBody>
      </p:sp>
      <p:sp>
        <p:nvSpPr>
          <p:cNvPr id="11" name="TextBox 10">
            <a:extLst>
              <a:ext uri="{FF2B5EF4-FFF2-40B4-BE49-F238E27FC236}">
                <a16:creationId xmlns:a16="http://schemas.microsoft.com/office/drawing/2014/main" id="{384766D3-7A17-3E41-9467-EBEE88E5E10F}"/>
              </a:ext>
            </a:extLst>
          </p:cNvPr>
          <p:cNvSpPr txBox="1"/>
          <p:nvPr/>
        </p:nvSpPr>
        <p:spPr>
          <a:xfrm>
            <a:off x="8333502" y="4733311"/>
            <a:ext cx="3231726" cy="707886"/>
          </a:xfrm>
          <a:prstGeom prst="rect">
            <a:avLst/>
          </a:prstGeom>
          <a:noFill/>
        </p:spPr>
        <p:txBody>
          <a:bodyPr wrap="square" rtlCol="0">
            <a:spAutoFit/>
          </a:bodyPr>
          <a:lstStyle/>
          <a:p>
            <a:r>
              <a:rPr lang="en-US" sz="2000" dirty="0">
                <a:solidFill>
                  <a:srgbClr val="00B050"/>
                </a:solidFill>
              </a:rPr>
              <a:t>only accepts access requests from trusted deputy</a:t>
            </a:r>
          </a:p>
        </p:txBody>
      </p:sp>
      <p:pic>
        <p:nvPicPr>
          <p:cNvPr id="13" name="Graphic 12" descr="Web design with solid fill">
            <a:extLst>
              <a:ext uri="{FF2B5EF4-FFF2-40B4-BE49-F238E27FC236}">
                <a16:creationId xmlns:a16="http://schemas.microsoft.com/office/drawing/2014/main" id="{313ED314-CD89-0043-AFBE-FD863DC789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6800" y="1906600"/>
            <a:ext cx="914400" cy="914400"/>
          </a:xfrm>
          <a:prstGeom prst="rect">
            <a:avLst/>
          </a:prstGeom>
        </p:spPr>
      </p:pic>
      <p:pic>
        <p:nvPicPr>
          <p:cNvPr id="15" name="Graphic 14" descr="Web design with solid fill">
            <a:extLst>
              <a:ext uri="{FF2B5EF4-FFF2-40B4-BE49-F238E27FC236}">
                <a16:creationId xmlns:a16="http://schemas.microsoft.com/office/drawing/2014/main" id="{ABC7F01A-CEE1-B849-AC7B-D4C6942D1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37763" y="2700614"/>
            <a:ext cx="914400" cy="914400"/>
          </a:xfrm>
          <a:prstGeom prst="rect">
            <a:avLst/>
          </a:prstGeom>
        </p:spPr>
      </p:pic>
      <p:pic>
        <p:nvPicPr>
          <p:cNvPr id="16" name="Graphic 15" descr="Web design with solid fill">
            <a:extLst>
              <a:ext uri="{FF2B5EF4-FFF2-40B4-BE49-F238E27FC236}">
                <a16:creationId xmlns:a16="http://schemas.microsoft.com/office/drawing/2014/main" id="{614C3E9B-09C0-CE42-9400-0B6119FCCE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750" y="3261052"/>
            <a:ext cx="914400" cy="914400"/>
          </a:xfrm>
          <a:prstGeom prst="rect">
            <a:avLst/>
          </a:prstGeom>
        </p:spPr>
      </p:pic>
      <p:pic>
        <p:nvPicPr>
          <p:cNvPr id="17" name="Graphic 16" descr="Web design with solid fill">
            <a:extLst>
              <a:ext uri="{FF2B5EF4-FFF2-40B4-BE49-F238E27FC236}">
                <a16:creationId xmlns:a16="http://schemas.microsoft.com/office/drawing/2014/main" id="{5E6F6014-DE73-1840-93E5-2216BB99C5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72819" y="3660335"/>
            <a:ext cx="914400" cy="914400"/>
          </a:xfrm>
          <a:prstGeom prst="rect">
            <a:avLst/>
          </a:prstGeom>
        </p:spPr>
      </p:pic>
      <p:pic>
        <p:nvPicPr>
          <p:cNvPr id="18" name="Picture 4" descr="Devil Icons Matt - Free vector graphic on Pixabay">
            <a:extLst>
              <a:ext uri="{FF2B5EF4-FFF2-40B4-BE49-F238E27FC236}">
                <a16:creationId xmlns:a16="http://schemas.microsoft.com/office/drawing/2014/main" id="{F3CB123E-F076-6D4A-AAEB-03CEBA2F21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2392" y="5286132"/>
            <a:ext cx="990886" cy="776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61E5D9C6-6727-6649-AD5F-C02C622B3149}"/>
                  </a:ext>
                </a:extLst>
              </p14:cNvPr>
              <p14:cNvContentPartPr/>
              <p14:nvPr/>
            </p14:nvContentPartPr>
            <p14:xfrm>
              <a:off x="3059436" y="3538278"/>
              <a:ext cx="1353240" cy="226800"/>
            </p14:xfrm>
          </p:contentPart>
        </mc:Choice>
        <mc:Fallback xmlns="">
          <p:pic>
            <p:nvPicPr>
              <p:cNvPr id="22" name="Ink 21">
                <a:extLst>
                  <a:ext uri="{FF2B5EF4-FFF2-40B4-BE49-F238E27FC236}">
                    <a16:creationId xmlns:a16="http://schemas.microsoft.com/office/drawing/2014/main" id="{61E5D9C6-6727-6649-AD5F-C02C622B3149}"/>
                  </a:ext>
                </a:extLst>
              </p:cNvPr>
              <p:cNvPicPr/>
              <p:nvPr/>
            </p:nvPicPr>
            <p:blipFill>
              <a:blip r:embed="rId11"/>
              <a:stretch>
                <a:fillRect/>
              </a:stretch>
            </p:blipFill>
            <p:spPr>
              <a:xfrm>
                <a:off x="3041796" y="3520638"/>
                <a:ext cx="138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8A94D189-DC43-3F45-8319-148F26EB79A2}"/>
                  </a:ext>
                </a:extLst>
              </p14:cNvPr>
              <p14:cNvContentPartPr/>
              <p14:nvPr/>
            </p14:nvContentPartPr>
            <p14:xfrm>
              <a:off x="4029996" y="3612078"/>
              <a:ext cx="383040" cy="254880"/>
            </p14:xfrm>
          </p:contentPart>
        </mc:Choice>
        <mc:Fallback xmlns="">
          <p:pic>
            <p:nvPicPr>
              <p:cNvPr id="23" name="Ink 22">
                <a:extLst>
                  <a:ext uri="{FF2B5EF4-FFF2-40B4-BE49-F238E27FC236}">
                    <a16:creationId xmlns:a16="http://schemas.microsoft.com/office/drawing/2014/main" id="{8A94D189-DC43-3F45-8319-148F26EB79A2}"/>
                  </a:ext>
                </a:extLst>
              </p:cNvPr>
              <p:cNvPicPr/>
              <p:nvPr/>
            </p:nvPicPr>
            <p:blipFill>
              <a:blip r:embed="rId13"/>
              <a:stretch>
                <a:fillRect/>
              </a:stretch>
            </p:blipFill>
            <p:spPr>
              <a:xfrm>
                <a:off x="4012356" y="3594078"/>
                <a:ext cx="418680" cy="290520"/>
              </a:xfrm>
              <a:prstGeom prst="rect">
                <a:avLst/>
              </a:prstGeom>
            </p:spPr>
          </p:pic>
        </mc:Fallback>
      </mc:AlternateContent>
      <p:sp>
        <p:nvSpPr>
          <p:cNvPr id="31" name="TextBox 30">
            <a:extLst>
              <a:ext uri="{FF2B5EF4-FFF2-40B4-BE49-F238E27FC236}">
                <a16:creationId xmlns:a16="http://schemas.microsoft.com/office/drawing/2014/main" id="{BC27DCC6-8AE1-5749-94C8-68D8460CAEAA}"/>
              </a:ext>
            </a:extLst>
          </p:cNvPr>
          <p:cNvSpPr txBox="1"/>
          <p:nvPr/>
        </p:nvSpPr>
        <p:spPr>
          <a:xfrm>
            <a:off x="7254175" y="3052704"/>
            <a:ext cx="566181" cy="400110"/>
          </a:xfrm>
          <a:prstGeom prst="rect">
            <a:avLst/>
          </a:prstGeom>
          <a:noFill/>
        </p:spPr>
        <p:txBody>
          <a:bodyPr wrap="none" rtlCol="0">
            <a:spAutoFit/>
          </a:bodyPr>
          <a:lstStyle/>
          <a:p>
            <a:r>
              <a:rPr lang="en-US" sz="2000" dirty="0">
                <a:solidFill>
                  <a:srgbClr val="FF0000"/>
                </a:solidFill>
              </a:rPr>
              <a:t>Ok!</a:t>
            </a:r>
          </a:p>
        </p:txBody>
      </p:sp>
      <p:grpSp>
        <p:nvGrpSpPr>
          <p:cNvPr id="35" name="Group 34">
            <a:extLst>
              <a:ext uri="{FF2B5EF4-FFF2-40B4-BE49-F238E27FC236}">
                <a16:creationId xmlns:a16="http://schemas.microsoft.com/office/drawing/2014/main" id="{D0720A2B-3C09-7F4D-9807-EF355D63619E}"/>
              </a:ext>
            </a:extLst>
          </p:cNvPr>
          <p:cNvGrpSpPr/>
          <p:nvPr/>
        </p:nvGrpSpPr>
        <p:grpSpPr>
          <a:xfrm>
            <a:off x="2699508" y="2362518"/>
            <a:ext cx="1522440" cy="608760"/>
            <a:chOff x="2699508" y="2362518"/>
            <a:chExt cx="1522440" cy="608760"/>
          </a:xfrm>
        </p:grpSpPr>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B600445C-500B-E44D-A23D-BDEF7AFB82D8}"/>
                    </a:ext>
                  </a:extLst>
                </p14:cNvPr>
                <p14:cNvContentPartPr/>
                <p14:nvPr/>
              </p14:nvContentPartPr>
              <p14:xfrm>
                <a:off x="2699508" y="2362518"/>
                <a:ext cx="1522440" cy="507240"/>
              </p14:xfrm>
            </p:contentPart>
          </mc:Choice>
          <mc:Fallback xmlns="">
            <p:pic>
              <p:nvPicPr>
                <p:cNvPr id="33" name="Ink 32">
                  <a:extLst>
                    <a:ext uri="{FF2B5EF4-FFF2-40B4-BE49-F238E27FC236}">
                      <a16:creationId xmlns:a16="http://schemas.microsoft.com/office/drawing/2014/main" id="{B600445C-500B-E44D-A23D-BDEF7AFB82D8}"/>
                    </a:ext>
                  </a:extLst>
                </p:cNvPr>
                <p:cNvPicPr/>
                <p:nvPr/>
              </p:nvPicPr>
              <p:blipFill>
                <a:blip r:embed="rId15"/>
                <a:stretch>
                  <a:fillRect/>
                </a:stretch>
              </p:blipFill>
              <p:spPr>
                <a:xfrm>
                  <a:off x="2681508" y="2344518"/>
                  <a:ext cx="1558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E8F3977F-A7A8-8248-8AEE-4BC9A4A52593}"/>
                    </a:ext>
                  </a:extLst>
                </p14:cNvPr>
                <p14:cNvContentPartPr/>
                <p14:nvPr/>
              </p14:nvContentPartPr>
              <p14:xfrm>
                <a:off x="3826668" y="2892798"/>
                <a:ext cx="378000" cy="78480"/>
              </p14:xfrm>
            </p:contentPart>
          </mc:Choice>
          <mc:Fallback xmlns="">
            <p:pic>
              <p:nvPicPr>
                <p:cNvPr id="34" name="Ink 33">
                  <a:extLst>
                    <a:ext uri="{FF2B5EF4-FFF2-40B4-BE49-F238E27FC236}">
                      <a16:creationId xmlns:a16="http://schemas.microsoft.com/office/drawing/2014/main" id="{E8F3977F-A7A8-8248-8AEE-4BC9A4A52593}"/>
                    </a:ext>
                  </a:extLst>
                </p:cNvPr>
                <p:cNvPicPr/>
                <p:nvPr/>
              </p:nvPicPr>
              <p:blipFill>
                <a:blip r:embed="rId17"/>
                <a:stretch>
                  <a:fillRect/>
                </a:stretch>
              </p:blipFill>
              <p:spPr>
                <a:xfrm>
                  <a:off x="3808668" y="2875158"/>
                  <a:ext cx="413640" cy="114120"/>
                </a:xfrm>
                <a:prstGeom prst="rect">
                  <a:avLst/>
                </a:prstGeom>
              </p:spPr>
            </p:pic>
          </mc:Fallback>
        </mc:AlternateContent>
      </p:grpSp>
      <p:grpSp>
        <p:nvGrpSpPr>
          <p:cNvPr id="7" name="Group 6">
            <a:extLst>
              <a:ext uri="{FF2B5EF4-FFF2-40B4-BE49-F238E27FC236}">
                <a16:creationId xmlns:a16="http://schemas.microsoft.com/office/drawing/2014/main" id="{6B02F587-1BB7-0444-8B8B-E315B02D3026}"/>
              </a:ext>
            </a:extLst>
          </p:cNvPr>
          <p:cNvGrpSpPr/>
          <p:nvPr/>
        </p:nvGrpSpPr>
        <p:grpSpPr>
          <a:xfrm>
            <a:off x="3598788" y="4147038"/>
            <a:ext cx="798480" cy="1484280"/>
            <a:chOff x="3598788" y="4147038"/>
            <a:chExt cx="798480" cy="1484280"/>
          </a:xfrm>
        </p:grpSpPr>
        <mc:AlternateContent xmlns:mc="http://schemas.openxmlformats.org/markup-compatibility/2006" xmlns:p14="http://schemas.microsoft.com/office/powerpoint/2010/main">
          <mc:Choice Requires="p14">
            <p:contentPart p14:bwMode="auto" r:id="rId18">
              <p14:nvContentPartPr>
                <p14:cNvPr id="3" name="Ink 2">
                  <a:extLst>
                    <a:ext uri="{FF2B5EF4-FFF2-40B4-BE49-F238E27FC236}">
                      <a16:creationId xmlns:a16="http://schemas.microsoft.com/office/drawing/2014/main" id="{99FC0A8C-CCF3-F24C-A54D-AD08B266F9BF}"/>
                    </a:ext>
                  </a:extLst>
                </p14:cNvPr>
                <p14:cNvContentPartPr/>
                <p14:nvPr/>
              </p14:nvContentPartPr>
              <p14:xfrm>
                <a:off x="3598788" y="4147038"/>
                <a:ext cx="798480" cy="1484280"/>
              </p14:xfrm>
            </p:contentPart>
          </mc:Choice>
          <mc:Fallback xmlns="">
            <p:pic>
              <p:nvPicPr>
                <p:cNvPr id="3" name="Ink 2">
                  <a:extLst>
                    <a:ext uri="{FF2B5EF4-FFF2-40B4-BE49-F238E27FC236}">
                      <a16:creationId xmlns:a16="http://schemas.microsoft.com/office/drawing/2014/main" id="{99FC0A8C-CCF3-F24C-A54D-AD08B266F9BF}"/>
                    </a:ext>
                  </a:extLst>
                </p:cNvPr>
                <p:cNvPicPr/>
                <p:nvPr/>
              </p:nvPicPr>
              <p:blipFill>
                <a:blip r:embed="rId19"/>
                <a:stretch>
                  <a:fillRect/>
                </a:stretch>
              </p:blipFill>
              <p:spPr>
                <a:xfrm>
                  <a:off x="3580788" y="4129398"/>
                  <a:ext cx="834120" cy="1519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a:extLst>
                    <a:ext uri="{FF2B5EF4-FFF2-40B4-BE49-F238E27FC236}">
                      <a16:creationId xmlns:a16="http://schemas.microsoft.com/office/drawing/2014/main" id="{DBD1C2D9-4096-A241-AE28-39F016DA8F1F}"/>
                    </a:ext>
                  </a:extLst>
                </p14:cNvPr>
                <p14:cNvContentPartPr/>
                <p14:nvPr/>
              </p14:nvContentPartPr>
              <p14:xfrm>
                <a:off x="4135908" y="4213638"/>
                <a:ext cx="43560" cy="215640"/>
              </p14:xfrm>
            </p:contentPart>
          </mc:Choice>
          <mc:Fallback xmlns="">
            <p:pic>
              <p:nvPicPr>
                <p:cNvPr id="4" name="Ink 3">
                  <a:extLst>
                    <a:ext uri="{FF2B5EF4-FFF2-40B4-BE49-F238E27FC236}">
                      <a16:creationId xmlns:a16="http://schemas.microsoft.com/office/drawing/2014/main" id="{DBD1C2D9-4096-A241-AE28-39F016DA8F1F}"/>
                    </a:ext>
                  </a:extLst>
                </p:cNvPr>
                <p:cNvPicPr/>
                <p:nvPr/>
              </p:nvPicPr>
              <p:blipFill>
                <a:blip r:embed="rId21"/>
                <a:stretch>
                  <a:fillRect/>
                </a:stretch>
              </p:blipFill>
              <p:spPr>
                <a:xfrm>
                  <a:off x="4117908" y="4195998"/>
                  <a:ext cx="79200" cy="251280"/>
                </a:xfrm>
                <a:prstGeom prst="rect">
                  <a:avLst/>
                </a:prstGeom>
              </p:spPr>
            </p:pic>
          </mc:Fallback>
        </mc:AlternateContent>
      </p:grpSp>
      <p:grpSp>
        <p:nvGrpSpPr>
          <p:cNvPr id="19" name="Group 18">
            <a:extLst>
              <a:ext uri="{FF2B5EF4-FFF2-40B4-BE49-F238E27FC236}">
                <a16:creationId xmlns:a16="http://schemas.microsoft.com/office/drawing/2014/main" id="{77D3A1DB-A40D-D440-976F-0CE949919CDC}"/>
              </a:ext>
            </a:extLst>
          </p:cNvPr>
          <p:cNvGrpSpPr/>
          <p:nvPr/>
        </p:nvGrpSpPr>
        <p:grpSpPr>
          <a:xfrm>
            <a:off x="5919105" y="3128662"/>
            <a:ext cx="2091600" cy="842760"/>
            <a:chOff x="5880468" y="3424878"/>
            <a:chExt cx="2091600" cy="842760"/>
          </a:xfrm>
        </p:grpSpPr>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FEB6C7F6-8020-A34E-A5FD-220C57DAAB18}"/>
                    </a:ext>
                  </a:extLst>
                </p14:cNvPr>
                <p14:cNvContentPartPr/>
                <p14:nvPr/>
              </p14:nvContentPartPr>
              <p14:xfrm>
                <a:off x="5880468" y="3424878"/>
                <a:ext cx="2091600" cy="758160"/>
              </p14:xfrm>
            </p:contentPart>
          </mc:Choice>
          <mc:Fallback xmlns="">
            <p:pic>
              <p:nvPicPr>
                <p:cNvPr id="12" name="Ink 11">
                  <a:extLst>
                    <a:ext uri="{FF2B5EF4-FFF2-40B4-BE49-F238E27FC236}">
                      <a16:creationId xmlns:a16="http://schemas.microsoft.com/office/drawing/2014/main" id="{FEB6C7F6-8020-A34E-A5FD-220C57DAAB18}"/>
                    </a:ext>
                  </a:extLst>
                </p:cNvPr>
                <p:cNvPicPr/>
                <p:nvPr/>
              </p:nvPicPr>
              <p:blipFill>
                <a:blip r:embed="rId23"/>
                <a:stretch>
                  <a:fillRect/>
                </a:stretch>
              </p:blipFill>
              <p:spPr>
                <a:xfrm>
                  <a:off x="5862828" y="3407238"/>
                  <a:ext cx="212724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1766378-6B35-774C-9E77-8215F85541C9}"/>
                    </a:ext>
                  </a:extLst>
                </p14:cNvPr>
                <p14:cNvContentPartPr/>
                <p14:nvPr/>
              </p14:nvContentPartPr>
              <p14:xfrm>
                <a:off x="7530708" y="4200318"/>
                <a:ext cx="426960" cy="67320"/>
              </p14:xfrm>
            </p:contentPart>
          </mc:Choice>
          <mc:Fallback xmlns="">
            <p:pic>
              <p:nvPicPr>
                <p:cNvPr id="14" name="Ink 13">
                  <a:extLst>
                    <a:ext uri="{FF2B5EF4-FFF2-40B4-BE49-F238E27FC236}">
                      <a16:creationId xmlns:a16="http://schemas.microsoft.com/office/drawing/2014/main" id="{E1766378-6B35-774C-9E77-8215F85541C9}"/>
                    </a:ext>
                  </a:extLst>
                </p:cNvPr>
                <p:cNvPicPr/>
                <p:nvPr/>
              </p:nvPicPr>
              <p:blipFill>
                <a:blip r:embed="rId25"/>
                <a:stretch>
                  <a:fillRect/>
                </a:stretch>
              </p:blipFill>
              <p:spPr>
                <a:xfrm>
                  <a:off x="7512708" y="4182318"/>
                  <a:ext cx="462600" cy="102960"/>
                </a:xfrm>
                <a:prstGeom prst="rect">
                  <a:avLst/>
                </a:prstGeom>
              </p:spPr>
            </p:pic>
          </mc:Fallback>
        </mc:AlternateContent>
      </p:grpSp>
      <p:pic>
        <p:nvPicPr>
          <p:cNvPr id="3074" name="Picture 2" descr="Mug Shot">
            <a:extLst>
              <a:ext uri="{FF2B5EF4-FFF2-40B4-BE49-F238E27FC236}">
                <a16:creationId xmlns:a16="http://schemas.microsoft.com/office/drawing/2014/main" id="{41ED692E-E4E6-4E48-81EA-43F45E6853C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815249" y="465480"/>
            <a:ext cx="890143" cy="130851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4FEB9D9-6C58-EE48-A217-E1A93C8043A3}"/>
              </a:ext>
            </a:extLst>
          </p:cNvPr>
          <p:cNvSpPr txBox="1"/>
          <p:nvPr/>
        </p:nvSpPr>
        <p:spPr>
          <a:xfrm>
            <a:off x="7872581" y="465480"/>
            <a:ext cx="2943550" cy="830997"/>
          </a:xfrm>
          <a:prstGeom prst="rect">
            <a:avLst/>
          </a:prstGeom>
          <a:noFill/>
        </p:spPr>
        <p:txBody>
          <a:bodyPr wrap="square" rtlCol="0">
            <a:spAutoFit/>
          </a:bodyPr>
          <a:lstStyle/>
          <a:p>
            <a:r>
              <a:rPr lang="en-US" sz="1600" dirty="0"/>
              <a:t>Hardy. “The Confused Deputy, or why capabilities might have been invented” (1988).</a:t>
            </a:r>
          </a:p>
        </p:txBody>
      </p:sp>
    </p:spTree>
    <p:extLst>
      <p:ext uri="{BB962C8B-B14F-4D97-AF65-F5344CB8AC3E}">
        <p14:creationId xmlns:p14="http://schemas.microsoft.com/office/powerpoint/2010/main" val="32881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twork diagram">
            <a:extLst>
              <a:ext uri="{FF2B5EF4-FFF2-40B4-BE49-F238E27FC236}">
                <a16:creationId xmlns:a16="http://schemas.microsoft.com/office/drawing/2014/main" id="{59C961E1-E66F-D644-9E73-A0A83BB222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7920" y="803063"/>
            <a:ext cx="9950060" cy="5248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evil Icons Matt - Free vector graphic on Pixabay">
            <a:extLst>
              <a:ext uri="{FF2B5EF4-FFF2-40B4-BE49-F238E27FC236}">
                <a16:creationId xmlns:a16="http://schemas.microsoft.com/office/drawing/2014/main" id="{5F260131-ED3E-3840-A002-0A4FD7043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716" y="4809613"/>
            <a:ext cx="990886" cy="776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A055F7-245D-A24C-BE75-A7440560B781}"/>
              </a:ext>
            </a:extLst>
          </p:cNvPr>
          <p:cNvSpPr txBox="1"/>
          <p:nvPr/>
        </p:nvSpPr>
        <p:spPr>
          <a:xfrm>
            <a:off x="4158561" y="6162217"/>
            <a:ext cx="7582525" cy="338554"/>
          </a:xfrm>
          <a:prstGeom prst="rect">
            <a:avLst/>
          </a:prstGeom>
          <a:noFill/>
        </p:spPr>
        <p:txBody>
          <a:bodyPr wrap="none" rtlCol="0">
            <a:spAutoFit/>
          </a:bodyPr>
          <a:lstStyle/>
          <a:p>
            <a:r>
              <a:rPr lang="en-US" sz="1600" i="1" dirty="0"/>
              <a:t>https://</a:t>
            </a:r>
            <a:r>
              <a:rPr lang="en-US" sz="1600" i="1" dirty="0" err="1"/>
              <a:t>www.hackerone.com</a:t>
            </a:r>
            <a:r>
              <a:rPr lang="en-US" sz="1600" i="1" dirty="0"/>
              <a:t>/application-security/how-server-side-request-forgery-</a:t>
            </a:r>
            <a:r>
              <a:rPr lang="en-US" sz="1600" i="1" dirty="0" err="1"/>
              <a:t>ssrf</a:t>
            </a:r>
            <a:endParaRPr lang="en-US" sz="1600" i="1" dirty="0"/>
          </a:p>
        </p:txBody>
      </p:sp>
      <p:grpSp>
        <p:nvGrpSpPr>
          <p:cNvPr id="6" name="Group 5">
            <a:extLst>
              <a:ext uri="{FF2B5EF4-FFF2-40B4-BE49-F238E27FC236}">
                <a16:creationId xmlns:a16="http://schemas.microsoft.com/office/drawing/2014/main" id="{407E658B-F9A5-E14B-A19C-EEB52F20A5E5}"/>
              </a:ext>
            </a:extLst>
          </p:cNvPr>
          <p:cNvGrpSpPr/>
          <p:nvPr/>
        </p:nvGrpSpPr>
        <p:grpSpPr>
          <a:xfrm>
            <a:off x="3602748" y="1769238"/>
            <a:ext cx="4463640" cy="2905560"/>
            <a:chOff x="3602748" y="1769238"/>
            <a:chExt cx="4463640" cy="29055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D1A08F0-DA4A-3C49-8A93-D331D9D87B8B}"/>
                    </a:ext>
                  </a:extLst>
                </p14:cNvPr>
                <p14:cNvContentPartPr/>
                <p14:nvPr/>
              </p14:nvContentPartPr>
              <p14:xfrm>
                <a:off x="3602748" y="1769238"/>
                <a:ext cx="4463640" cy="2905560"/>
              </p14:xfrm>
            </p:contentPart>
          </mc:Choice>
          <mc:Fallback xmlns="">
            <p:pic>
              <p:nvPicPr>
                <p:cNvPr id="3" name="Ink 2">
                  <a:extLst>
                    <a:ext uri="{FF2B5EF4-FFF2-40B4-BE49-F238E27FC236}">
                      <a16:creationId xmlns:a16="http://schemas.microsoft.com/office/drawing/2014/main" id="{AD1A08F0-DA4A-3C49-8A93-D331D9D87B8B}"/>
                    </a:ext>
                  </a:extLst>
                </p:cNvPr>
                <p:cNvPicPr/>
                <p:nvPr/>
              </p:nvPicPr>
              <p:blipFill>
                <a:blip r:embed="rId5"/>
                <a:stretch>
                  <a:fillRect/>
                </a:stretch>
              </p:blipFill>
              <p:spPr>
                <a:xfrm>
                  <a:off x="3584748" y="1751598"/>
                  <a:ext cx="4499280" cy="294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4A7E38C-DF14-1949-93A7-90B751BB6FA5}"/>
                    </a:ext>
                  </a:extLst>
                </p14:cNvPr>
                <p14:cNvContentPartPr/>
                <p14:nvPr/>
              </p14:nvContentPartPr>
              <p14:xfrm>
                <a:off x="3645228" y="2029158"/>
                <a:ext cx="207720" cy="205560"/>
              </p14:xfrm>
            </p:contentPart>
          </mc:Choice>
          <mc:Fallback xmlns="">
            <p:pic>
              <p:nvPicPr>
                <p:cNvPr id="4" name="Ink 3">
                  <a:extLst>
                    <a:ext uri="{FF2B5EF4-FFF2-40B4-BE49-F238E27FC236}">
                      <a16:creationId xmlns:a16="http://schemas.microsoft.com/office/drawing/2014/main" id="{E4A7E38C-DF14-1949-93A7-90B751BB6FA5}"/>
                    </a:ext>
                  </a:extLst>
                </p:cNvPr>
                <p:cNvPicPr/>
                <p:nvPr/>
              </p:nvPicPr>
              <p:blipFill>
                <a:blip r:embed="rId7"/>
                <a:stretch>
                  <a:fillRect/>
                </a:stretch>
              </p:blipFill>
              <p:spPr>
                <a:xfrm>
                  <a:off x="3627588" y="2011158"/>
                  <a:ext cx="243360" cy="24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E27F7BC-38C0-6546-A4DB-C700B2ED6DBD}"/>
                  </a:ext>
                </a:extLst>
              </p14:cNvPr>
              <p14:cNvContentPartPr/>
              <p14:nvPr/>
            </p14:nvContentPartPr>
            <p14:xfrm>
              <a:off x="1787268" y="-369162"/>
              <a:ext cx="6120" cy="360"/>
            </p14:xfrm>
          </p:contentPart>
        </mc:Choice>
        <mc:Fallback xmlns="">
          <p:pic>
            <p:nvPicPr>
              <p:cNvPr id="15" name="Ink 14">
                <a:extLst>
                  <a:ext uri="{FF2B5EF4-FFF2-40B4-BE49-F238E27FC236}">
                    <a16:creationId xmlns:a16="http://schemas.microsoft.com/office/drawing/2014/main" id="{CE27F7BC-38C0-6546-A4DB-C700B2ED6DBD}"/>
                  </a:ext>
                </a:extLst>
              </p:cNvPr>
              <p:cNvPicPr/>
              <p:nvPr/>
            </p:nvPicPr>
            <p:blipFill>
              <a:blip r:embed="rId9"/>
              <a:stretch>
                <a:fillRect/>
              </a:stretch>
            </p:blipFill>
            <p:spPr>
              <a:xfrm>
                <a:off x="1769268" y="-386802"/>
                <a:ext cx="41760" cy="36000"/>
              </a:xfrm>
              <a:prstGeom prst="rect">
                <a:avLst/>
              </a:prstGeom>
            </p:spPr>
          </p:pic>
        </mc:Fallback>
      </mc:AlternateContent>
      <p:sp>
        <p:nvSpPr>
          <p:cNvPr id="16" name="Rectangle 15">
            <a:extLst>
              <a:ext uri="{FF2B5EF4-FFF2-40B4-BE49-F238E27FC236}">
                <a16:creationId xmlns:a16="http://schemas.microsoft.com/office/drawing/2014/main" id="{02894534-07FC-6547-B188-066E19B5DDE7}"/>
              </a:ext>
            </a:extLst>
          </p:cNvPr>
          <p:cNvSpPr/>
          <p:nvPr/>
        </p:nvSpPr>
        <p:spPr>
          <a:xfrm>
            <a:off x="2793176" y="5235660"/>
            <a:ext cx="5105114" cy="584775"/>
          </a:xfrm>
          <a:prstGeom prst="rect">
            <a:avLst/>
          </a:prstGeom>
          <a:solidFill>
            <a:srgbClr val="FF0000"/>
          </a:solidFill>
          <a:ln w="38100">
            <a:solidFill>
              <a:schemeClr val="tx1"/>
            </a:solidFill>
          </a:ln>
        </p:spPr>
        <p:txBody>
          <a:bodyPr wrap="square">
            <a:spAutoFit/>
          </a:bodyPr>
          <a:lstStyle/>
          <a:p>
            <a:r>
              <a:rPr lang="en-US" sz="1600" dirty="0">
                <a:solidFill>
                  <a:schemeClr val="bg1"/>
                </a:solidFill>
                <a:latin typeface="Courier New" panose="02070309020205020404" pitchFamily="49" charset="0"/>
              </a:rPr>
              <a:t>hack-box-01 $ curl http://web-server.com:4567/\?</a:t>
            </a:r>
            <a:r>
              <a:rPr lang="en-US" sz="1600" dirty="0" err="1">
                <a:solidFill>
                  <a:schemeClr val="bg1"/>
                </a:solidFill>
                <a:latin typeface="Courier New" panose="02070309020205020404" pitchFamily="49" charset="0"/>
              </a:rPr>
              <a:t>url</a:t>
            </a:r>
            <a:r>
              <a:rPr lang="en-US" sz="1600" dirty="0">
                <a:solidFill>
                  <a:schemeClr val="bg1"/>
                </a:solidFill>
                <a:latin typeface="Courier New" panose="02070309020205020404" pitchFamily="49" charset="0"/>
              </a:rPr>
              <a:t>\=http://10.0.0.2/</a:t>
            </a:r>
            <a:endParaRPr lang="en-US" sz="1600" dirty="0">
              <a:solidFill>
                <a:schemeClr val="bg1"/>
              </a:solidFill>
            </a:endParaRPr>
          </a:p>
        </p:txBody>
      </p:sp>
      <p:grpSp>
        <p:nvGrpSpPr>
          <p:cNvPr id="20" name="Group 19">
            <a:extLst>
              <a:ext uri="{FF2B5EF4-FFF2-40B4-BE49-F238E27FC236}">
                <a16:creationId xmlns:a16="http://schemas.microsoft.com/office/drawing/2014/main" id="{699F4EBA-C88B-D347-BB76-47B08C77BCE8}"/>
              </a:ext>
            </a:extLst>
          </p:cNvPr>
          <p:cNvGrpSpPr/>
          <p:nvPr/>
        </p:nvGrpSpPr>
        <p:grpSpPr>
          <a:xfrm>
            <a:off x="2043948" y="2886318"/>
            <a:ext cx="345960" cy="1052280"/>
            <a:chOff x="2043948" y="2886318"/>
            <a:chExt cx="345960" cy="105228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9B6201BA-1722-BB41-8671-5642CAEB1178}"/>
                    </a:ext>
                  </a:extLst>
                </p14:cNvPr>
                <p14:cNvContentPartPr/>
                <p14:nvPr/>
              </p14:nvContentPartPr>
              <p14:xfrm>
                <a:off x="2043948" y="2886318"/>
                <a:ext cx="118800" cy="1052280"/>
              </p14:xfrm>
            </p:contentPart>
          </mc:Choice>
          <mc:Fallback xmlns="">
            <p:pic>
              <p:nvPicPr>
                <p:cNvPr id="17" name="Ink 16">
                  <a:extLst>
                    <a:ext uri="{FF2B5EF4-FFF2-40B4-BE49-F238E27FC236}">
                      <a16:creationId xmlns:a16="http://schemas.microsoft.com/office/drawing/2014/main" id="{9B6201BA-1722-BB41-8671-5642CAEB1178}"/>
                    </a:ext>
                  </a:extLst>
                </p:cNvPr>
                <p:cNvPicPr/>
                <p:nvPr/>
              </p:nvPicPr>
              <p:blipFill>
                <a:blip r:embed="rId11"/>
                <a:stretch>
                  <a:fillRect/>
                </a:stretch>
              </p:blipFill>
              <p:spPr>
                <a:xfrm>
                  <a:off x="2025948" y="2868678"/>
                  <a:ext cx="15444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1C3D1287-BDD9-5E41-B3C6-5268CC9DDC4D}"/>
                    </a:ext>
                  </a:extLst>
                </p14:cNvPr>
                <p14:cNvContentPartPr/>
                <p14:nvPr/>
              </p14:nvContentPartPr>
              <p14:xfrm>
                <a:off x="2181828" y="3599478"/>
                <a:ext cx="208080" cy="332640"/>
              </p14:xfrm>
            </p:contentPart>
          </mc:Choice>
          <mc:Fallback xmlns="">
            <p:pic>
              <p:nvPicPr>
                <p:cNvPr id="18" name="Ink 17">
                  <a:extLst>
                    <a:ext uri="{FF2B5EF4-FFF2-40B4-BE49-F238E27FC236}">
                      <a16:creationId xmlns:a16="http://schemas.microsoft.com/office/drawing/2014/main" id="{1C3D1287-BDD9-5E41-B3C6-5268CC9DDC4D}"/>
                    </a:ext>
                  </a:extLst>
                </p:cNvPr>
                <p:cNvPicPr/>
                <p:nvPr/>
              </p:nvPicPr>
              <p:blipFill>
                <a:blip r:embed="rId13"/>
                <a:stretch>
                  <a:fillRect/>
                </a:stretch>
              </p:blipFill>
              <p:spPr>
                <a:xfrm>
                  <a:off x="2164188" y="3581838"/>
                  <a:ext cx="243720" cy="368280"/>
                </a:xfrm>
                <a:prstGeom prst="rect">
                  <a:avLst/>
                </a:prstGeom>
              </p:spPr>
            </p:pic>
          </mc:Fallback>
        </mc:AlternateContent>
      </p:grpSp>
      <p:sp>
        <p:nvSpPr>
          <p:cNvPr id="21" name="TextBox 20">
            <a:extLst>
              <a:ext uri="{FF2B5EF4-FFF2-40B4-BE49-F238E27FC236}">
                <a16:creationId xmlns:a16="http://schemas.microsoft.com/office/drawing/2014/main" id="{07DFEBAD-15F9-AE46-A38F-AD5B25D5FB85}"/>
              </a:ext>
            </a:extLst>
          </p:cNvPr>
          <p:cNvSpPr txBox="1"/>
          <p:nvPr/>
        </p:nvSpPr>
        <p:spPr>
          <a:xfrm>
            <a:off x="2181828" y="3173970"/>
            <a:ext cx="922047" cy="369332"/>
          </a:xfrm>
          <a:prstGeom prst="rect">
            <a:avLst/>
          </a:prstGeom>
          <a:noFill/>
        </p:spPr>
        <p:txBody>
          <a:bodyPr wrap="none" rtlCol="0">
            <a:spAutoFit/>
          </a:bodyPr>
          <a:lstStyle/>
          <a:p>
            <a:r>
              <a:rPr lang="en-US" dirty="0"/>
              <a:t>redirect</a:t>
            </a:r>
          </a:p>
        </p:txBody>
      </p:sp>
      <p:grpSp>
        <p:nvGrpSpPr>
          <p:cNvPr id="25" name="Group 24">
            <a:extLst>
              <a:ext uri="{FF2B5EF4-FFF2-40B4-BE49-F238E27FC236}">
                <a16:creationId xmlns:a16="http://schemas.microsoft.com/office/drawing/2014/main" id="{D6583C0C-09ED-5441-93D6-175776F64158}"/>
              </a:ext>
            </a:extLst>
          </p:cNvPr>
          <p:cNvGrpSpPr/>
          <p:nvPr/>
        </p:nvGrpSpPr>
        <p:grpSpPr>
          <a:xfrm>
            <a:off x="1655508" y="1472598"/>
            <a:ext cx="6991200" cy="3092760"/>
            <a:chOff x="1655508" y="1472598"/>
            <a:chExt cx="6991200" cy="3092760"/>
          </a:xfrm>
        </p:grpSpPr>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B96585EF-BF54-6E44-BCE8-AD06ABA970F0}"/>
                    </a:ext>
                  </a:extLst>
                </p14:cNvPr>
                <p14:cNvContentPartPr/>
                <p14:nvPr/>
              </p14:nvContentPartPr>
              <p14:xfrm>
                <a:off x="1655508" y="1472598"/>
                <a:ext cx="6991200" cy="3079800"/>
              </p14:xfrm>
            </p:contentPart>
          </mc:Choice>
          <mc:Fallback xmlns="">
            <p:pic>
              <p:nvPicPr>
                <p:cNvPr id="23" name="Ink 22">
                  <a:extLst>
                    <a:ext uri="{FF2B5EF4-FFF2-40B4-BE49-F238E27FC236}">
                      <a16:creationId xmlns:a16="http://schemas.microsoft.com/office/drawing/2014/main" id="{B96585EF-BF54-6E44-BCE8-AD06ABA970F0}"/>
                    </a:ext>
                  </a:extLst>
                </p:cNvPr>
                <p:cNvPicPr/>
                <p:nvPr/>
              </p:nvPicPr>
              <p:blipFill>
                <a:blip r:embed="rId15"/>
                <a:stretch>
                  <a:fillRect/>
                </a:stretch>
              </p:blipFill>
              <p:spPr>
                <a:xfrm>
                  <a:off x="1637508" y="1454598"/>
                  <a:ext cx="7026840" cy="311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DF82661B-3C9A-3947-85E8-788202A08F1B}"/>
                    </a:ext>
                  </a:extLst>
                </p14:cNvPr>
                <p14:cNvContentPartPr/>
                <p14:nvPr/>
              </p14:nvContentPartPr>
              <p14:xfrm>
                <a:off x="8221188" y="4502358"/>
                <a:ext cx="270360" cy="63000"/>
              </p14:xfrm>
            </p:contentPart>
          </mc:Choice>
          <mc:Fallback xmlns="">
            <p:pic>
              <p:nvPicPr>
                <p:cNvPr id="24" name="Ink 23">
                  <a:extLst>
                    <a:ext uri="{FF2B5EF4-FFF2-40B4-BE49-F238E27FC236}">
                      <a16:creationId xmlns:a16="http://schemas.microsoft.com/office/drawing/2014/main" id="{DF82661B-3C9A-3947-85E8-788202A08F1B}"/>
                    </a:ext>
                  </a:extLst>
                </p:cNvPr>
                <p:cNvPicPr/>
                <p:nvPr/>
              </p:nvPicPr>
              <p:blipFill>
                <a:blip r:embed="rId17"/>
                <a:stretch>
                  <a:fillRect/>
                </a:stretch>
              </p:blipFill>
              <p:spPr>
                <a:xfrm>
                  <a:off x="8203548" y="4484358"/>
                  <a:ext cx="306000" cy="98640"/>
                </a:xfrm>
                <a:prstGeom prst="rect">
                  <a:avLst/>
                </a:prstGeom>
              </p:spPr>
            </p:pic>
          </mc:Fallback>
        </mc:AlternateContent>
      </p:grpSp>
      <p:sp>
        <p:nvSpPr>
          <p:cNvPr id="28" name="Rectangle 27">
            <a:extLst>
              <a:ext uri="{FF2B5EF4-FFF2-40B4-BE49-F238E27FC236}">
                <a16:creationId xmlns:a16="http://schemas.microsoft.com/office/drawing/2014/main" id="{9B4B9FC1-CEF3-8B41-A45C-94E42BA41E54}"/>
              </a:ext>
            </a:extLst>
          </p:cNvPr>
          <p:cNvSpPr/>
          <p:nvPr/>
        </p:nvSpPr>
        <p:spPr>
          <a:xfrm>
            <a:off x="5345732" y="1536769"/>
            <a:ext cx="4313423" cy="584775"/>
          </a:xfrm>
          <a:prstGeom prst="rect">
            <a:avLst/>
          </a:prstGeom>
          <a:solidFill>
            <a:srgbClr val="FF0000"/>
          </a:solidFill>
          <a:ln w="38100">
            <a:solidFill>
              <a:schemeClr val="tx1"/>
            </a:solidFill>
          </a:ln>
        </p:spPr>
        <p:txBody>
          <a:bodyPr wrap="square">
            <a:spAutoFit/>
          </a:bodyPr>
          <a:lstStyle/>
          <a:p>
            <a:r>
              <a:rPr lang="en-US" sz="1600" dirty="0">
                <a:solidFill>
                  <a:schemeClr val="bg1"/>
                </a:solidFill>
                <a:latin typeface="Courier New" panose="02070309020205020404" pitchFamily="49" charset="0"/>
              </a:rPr>
              <a:t>&lt;html&gt;&lt;head&gt;&lt;title&gt;Internal admin panel&lt;/title&gt;&lt;/head&gt;...&lt;/html&gt;</a:t>
            </a:r>
            <a:endParaRPr lang="en-US" sz="1600" dirty="0">
              <a:solidFill>
                <a:schemeClr val="bg1"/>
              </a:solidFill>
            </a:endParaRPr>
          </a:p>
        </p:txBody>
      </p:sp>
      <p:pic>
        <p:nvPicPr>
          <p:cNvPr id="29" name="Graphic 7">
            <a:extLst>
              <a:ext uri="{FF2B5EF4-FFF2-40B4-BE49-F238E27FC236}">
                <a16:creationId xmlns:a16="http://schemas.microsoft.com/office/drawing/2014/main" id="{4849EE18-C53C-D640-AAA7-F6A19FC89B88}"/>
              </a:ext>
            </a:extLst>
          </p:cNvPr>
          <p:cNvPicPr>
            <a:picLocks noChangeAspect="1"/>
          </p:cNvPicPr>
          <p:nvPr/>
        </p:nvPicPr>
        <p:blipFill>
          <a:blip r:embed="rId18"/>
          <a:srcRect/>
          <a:stretch/>
        </p:blipFill>
        <p:spPr>
          <a:xfrm>
            <a:off x="2718612" y="2395307"/>
            <a:ext cx="654772" cy="811073"/>
          </a:xfrm>
          <a:prstGeom prst="rect">
            <a:avLst/>
          </a:prstGeom>
        </p:spPr>
      </p:pic>
    </p:spTree>
    <p:extLst>
      <p:ext uri="{BB962C8B-B14F-4D97-AF65-F5344CB8AC3E}">
        <p14:creationId xmlns:p14="http://schemas.microsoft.com/office/powerpoint/2010/main" val="44518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Network diagram">
            <a:extLst>
              <a:ext uri="{FF2B5EF4-FFF2-40B4-BE49-F238E27FC236}">
                <a16:creationId xmlns:a16="http://schemas.microsoft.com/office/drawing/2014/main" id="{59C961E1-E66F-D644-9E73-A0A83BB222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7920" y="803063"/>
            <a:ext cx="9950060" cy="5248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evil Icons Matt - Free vector graphic on Pixabay">
            <a:extLst>
              <a:ext uri="{FF2B5EF4-FFF2-40B4-BE49-F238E27FC236}">
                <a16:creationId xmlns:a16="http://schemas.microsoft.com/office/drawing/2014/main" id="{5F260131-ED3E-3840-A002-0A4FD7043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716" y="4809613"/>
            <a:ext cx="990886" cy="7763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A055F7-245D-A24C-BE75-A7440560B781}"/>
              </a:ext>
            </a:extLst>
          </p:cNvPr>
          <p:cNvSpPr txBox="1"/>
          <p:nvPr/>
        </p:nvSpPr>
        <p:spPr>
          <a:xfrm>
            <a:off x="4158561" y="6162217"/>
            <a:ext cx="7582525" cy="338554"/>
          </a:xfrm>
          <a:prstGeom prst="rect">
            <a:avLst/>
          </a:prstGeom>
          <a:noFill/>
        </p:spPr>
        <p:txBody>
          <a:bodyPr wrap="none" rtlCol="0">
            <a:spAutoFit/>
          </a:bodyPr>
          <a:lstStyle/>
          <a:p>
            <a:r>
              <a:rPr lang="en-US" sz="1600" i="1" dirty="0"/>
              <a:t>https://</a:t>
            </a:r>
            <a:r>
              <a:rPr lang="en-US" sz="1600" i="1" dirty="0" err="1"/>
              <a:t>www.hackerone.com</a:t>
            </a:r>
            <a:r>
              <a:rPr lang="en-US" sz="1600" i="1" dirty="0"/>
              <a:t>/application-security/how-server-side-request-forgery-</a:t>
            </a:r>
            <a:r>
              <a:rPr lang="en-US" sz="1600" i="1" dirty="0" err="1"/>
              <a:t>ssrf</a:t>
            </a:r>
            <a:endParaRPr lang="en-US" sz="1600" i="1" dirty="0"/>
          </a:p>
        </p:txBody>
      </p:sp>
      <p:grpSp>
        <p:nvGrpSpPr>
          <p:cNvPr id="6" name="Group 5">
            <a:extLst>
              <a:ext uri="{FF2B5EF4-FFF2-40B4-BE49-F238E27FC236}">
                <a16:creationId xmlns:a16="http://schemas.microsoft.com/office/drawing/2014/main" id="{407E658B-F9A5-E14B-A19C-EEB52F20A5E5}"/>
              </a:ext>
            </a:extLst>
          </p:cNvPr>
          <p:cNvGrpSpPr/>
          <p:nvPr/>
        </p:nvGrpSpPr>
        <p:grpSpPr>
          <a:xfrm>
            <a:off x="3602748" y="1769238"/>
            <a:ext cx="4463640" cy="2905560"/>
            <a:chOff x="3602748" y="1769238"/>
            <a:chExt cx="4463640" cy="29055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D1A08F0-DA4A-3C49-8A93-D331D9D87B8B}"/>
                    </a:ext>
                  </a:extLst>
                </p14:cNvPr>
                <p14:cNvContentPartPr/>
                <p14:nvPr/>
              </p14:nvContentPartPr>
              <p14:xfrm>
                <a:off x="3602748" y="1769238"/>
                <a:ext cx="4463640" cy="2905560"/>
              </p14:xfrm>
            </p:contentPart>
          </mc:Choice>
          <mc:Fallback xmlns="">
            <p:pic>
              <p:nvPicPr>
                <p:cNvPr id="3" name="Ink 2">
                  <a:extLst>
                    <a:ext uri="{FF2B5EF4-FFF2-40B4-BE49-F238E27FC236}">
                      <a16:creationId xmlns:a16="http://schemas.microsoft.com/office/drawing/2014/main" id="{AD1A08F0-DA4A-3C49-8A93-D331D9D87B8B}"/>
                    </a:ext>
                  </a:extLst>
                </p:cNvPr>
                <p:cNvPicPr/>
                <p:nvPr/>
              </p:nvPicPr>
              <p:blipFill>
                <a:blip r:embed="rId5"/>
                <a:stretch>
                  <a:fillRect/>
                </a:stretch>
              </p:blipFill>
              <p:spPr>
                <a:xfrm>
                  <a:off x="3584748" y="1751598"/>
                  <a:ext cx="4499280" cy="294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4A7E38C-DF14-1949-93A7-90B751BB6FA5}"/>
                    </a:ext>
                  </a:extLst>
                </p14:cNvPr>
                <p14:cNvContentPartPr/>
                <p14:nvPr/>
              </p14:nvContentPartPr>
              <p14:xfrm>
                <a:off x="3645228" y="2029158"/>
                <a:ext cx="207720" cy="205560"/>
              </p14:xfrm>
            </p:contentPart>
          </mc:Choice>
          <mc:Fallback xmlns="">
            <p:pic>
              <p:nvPicPr>
                <p:cNvPr id="4" name="Ink 3">
                  <a:extLst>
                    <a:ext uri="{FF2B5EF4-FFF2-40B4-BE49-F238E27FC236}">
                      <a16:creationId xmlns:a16="http://schemas.microsoft.com/office/drawing/2014/main" id="{E4A7E38C-DF14-1949-93A7-90B751BB6FA5}"/>
                    </a:ext>
                  </a:extLst>
                </p:cNvPr>
                <p:cNvPicPr/>
                <p:nvPr/>
              </p:nvPicPr>
              <p:blipFill>
                <a:blip r:embed="rId7"/>
                <a:stretch>
                  <a:fillRect/>
                </a:stretch>
              </p:blipFill>
              <p:spPr>
                <a:xfrm>
                  <a:off x="3627588" y="2011158"/>
                  <a:ext cx="243360" cy="24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E27F7BC-38C0-6546-A4DB-C700B2ED6DBD}"/>
                  </a:ext>
                </a:extLst>
              </p14:cNvPr>
              <p14:cNvContentPartPr/>
              <p14:nvPr/>
            </p14:nvContentPartPr>
            <p14:xfrm>
              <a:off x="1787268" y="-369162"/>
              <a:ext cx="6120" cy="360"/>
            </p14:xfrm>
          </p:contentPart>
        </mc:Choice>
        <mc:Fallback xmlns="">
          <p:pic>
            <p:nvPicPr>
              <p:cNvPr id="15" name="Ink 14">
                <a:extLst>
                  <a:ext uri="{FF2B5EF4-FFF2-40B4-BE49-F238E27FC236}">
                    <a16:creationId xmlns:a16="http://schemas.microsoft.com/office/drawing/2014/main" id="{CE27F7BC-38C0-6546-A4DB-C700B2ED6DBD}"/>
                  </a:ext>
                </a:extLst>
              </p:cNvPr>
              <p:cNvPicPr/>
              <p:nvPr/>
            </p:nvPicPr>
            <p:blipFill>
              <a:blip r:embed="rId9"/>
              <a:stretch>
                <a:fillRect/>
              </a:stretch>
            </p:blipFill>
            <p:spPr>
              <a:xfrm>
                <a:off x="1769268" y="-386802"/>
                <a:ext cx="41760" cy="36000"/>
              </a:xfrm>
              <a:prstGeom prst="rect">
                <a:avLst/>
              </a:prstGeom>
            </p:spPr>
          </p:pic>
        </mc:Fallback>
      </mc:AlternateContent>
      <p:sp>
        <p:nvSpPr>
          <p:cNvPr id="16" name="Rectangle 15">
            <a:extLst>
              <a:ext uri="{FF2B5EF4-FFF2-40B4-BE49-F238E27FC236}">
                <a16:creationId xmlns:a16="http://schemas.microsoft.com/office/drawing/2014/main" id="{02894534-07FC-6547-B188-066E19B5DDE7}"/>
              </a:ext>
            </a:extLst>
          </p:cNvPr>
          <p:cNvSpPr/>
          <p:nvPr/>
        </p:nvSpPr>
        <p:spPr>
          <a:xfrm>
            <a:off x="2793176" y="5235660"/>
            <a:ext cx="5105114" cy="584775"/>
          </a:xfrm>
          <a:prstGeom prst="rect">
            <a:avLst/>
          </a:prstGeom>
          <a:solidFill>
            <a:srgbClr val="FF0000"/>
          </a:solidFill>
          <a:ln w="38100">
            <a:solidFill>
              <a:schemeClr val="tx1"/>
            </a:solidFill>
          </a:ln>
        </p:spPr>
        <p:txBody>
          <a:bodyPr wrap="square">
            <a:spAutoFit/>
          </a:bodyPr>
          <a:lstStyle/>
          <a:p>
            <a:r>
              <a:rPr lang="en-US" sz="1600" dirty="0">
                <a:solidFill>
                  <a:schemeClr val="bg1"/>
                </a:solidFill>
                <a:latin typeface="Courier New" panose="02070309020205020404" pitchFamily="49" charset="0"/>
              </a:rPr>
              <a:t>hack-box-01 $ curl http://web-server.com:4567/\?</a:t>
            </a:r>
            <a:r>
              <a:rPr lang="en-US" sz="1600" dirty="0" err="1">
                <a:solidFill>
                  <a:schemeClr val="bg1"/>
                </a:solidFill>
                <a:latin typeface="Courier New" panose="02070309020205020404" pitchFamily="49" charset="0"/>
              </a:rPr>
              <a:t>url</a:t>
            </a:r>
            <a:r>
              <a:rPr lang="en-US" sz="1600" dirty="0">
                <a:solidFill>
                  <a:schemeClr val="bg1"/>
                </a:solidFill>
                <a:latin typeface="Courier New" panose="02070309020205020404" pitchFamily="49" charset="0"/>
              </a:rPr>
              <a:t>\=http://10.0.0.2/</a:t>
            </a:r>
            <a:endParaRPr lang="en-US" sz="1600" dirty="0">
              <a:solidFill>
                <a:schemeClr val="bg1"/>
              </a:solidFill>
            </a:endParaRPr>
          </a:p>
        </p:txBody>
      </p:sp>
      <p:grpSp>
        <p:nvGrpSpPr>
          <p:cNvPr id="20" name="Group 19">
            <a:extLst>
              <a:ext uri="{FF2B5EF4-FFF2-40B4-BE49-F238E27FC236}">
                <a16:creationId xmlns:a16="http://schemas.microsoft.com/office/drawing/2014/main" id="{699F4EBA-C88B-D347-BB76-47B08C77BCE8}"/>
              </a:ext>
            </a:extLst>
          </p:cNvPr>
          <p:cNvGrpSpPr/>
          <p:nvPr/>
        </p:nvGrpSpPr>
        <p:grpSpPr>
          <a:xfrm>
            <a:off x="2043948" y="2886318"/>
            <a:ext cx="345960" cy="1052280"/>
            <a:chOff x="2043948" y="2886318"/>
            <a:chExt cx="345960" cy="105228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9B6201BA-1722-BB41-8671-5642CAEB1178}"/>
                    </a:ext>
                  </a:extLst>
                </p14:cNvPr>
                <p14:cNvContentPartPr/>
                <p14:nvPr/>
              </p14:nvContentPartPr>
              <p14:xfrm>
                <a:off x="2043948" y="2886318"/>
                <a:ext cx="118800" cy="1052280"/>
              </p14:xfrm>
            </p:contentPart>
          </mc:Choice>
          <mc:Fallback xmlns="">
            <p:pic>
              <p:nvPicPr>
                <p:cNvPr id="17" name="Ink 16">
                  <a:extLst>
                    <a:ext uri="{FF2B5EF4-FFF2-40B4-BE49-F238E27FC236}">
                      <a16:creationId xmlns:a16="http://schemas.microsoft.com/office/drawing/2014/main" id="{9B6201BA-1722-BB41-8671-5642CAEB1178}"/>
                    </a:ext>
                  </a:extLst>
                </p:cNvPr>
                <p:cNvPicPr/>
                <p:nvPr/>
              </p:nvPicPr>
              <p:blipFill>
                <a:blip r:embed="rId11"/>
                <a:stretch>
                  <a:fillRect/>
                </a:stretch>
              </p:blipFill>
              <p:spPr>
                <a:xfrm>
                  <a:off x="2025948" y="2868678"/>
                  <a:ext cx="15444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1C3D1287-BDD9-5E41-B3C6-5268CC9DDC4D}"/>
                    </a:ext>
                  </a:extLst>
                </p14:cNvPr>
                <p14:cNvContentPartPr/>
                <p14:nvPr/>
              </p14:nvContentPartPr>
              <p14:xfrm>
                <a:off x="2181828" y="3599478"/>
                <a:ext cx="208080" cy="332640"/>
              </p14:xfrm>
            </p:contentPart>
          </mc:Choice>
          <mc:Fallback xmlns="">
            <p:pic>
              <p:nvPicPr>
                <p:cNvPr id="18" name="Ink 17">
                  <a:extLst>
                    <a:ext uri="{FF2B5EF4-FFF2-40B4-BE49-F238E27FC236}">
                      <a16:creationId xmlns:a16="http://schemas.microsoft.com/office/drawing/2014/main" id="{1C3D1287-BDD9-5E41-B3C6-5268CC9DDC4D}"/>
                    </a:ext>
                  </a:extLst>
                </p:cNvPr>
                <p:cNvPicPr/>
                <p:nvPr/>
              </p:nvPicPr>
              <p:blipFill>
                <a:blip r:embed="rId13"/>
                <a:stretch>
                  <a:fillRect/>
                </a:stretch>
              </p:blipFill>
              <p:spPr>
                <a:xfrm>
                  <a:off x="2164188" y="3581838"/>
                  <a:ext cx="243720" cy="368280"/>
                </a:xfrm>
                <a:prstGeom prst="rect">
                  <a:avLst/>
                </a:prstGeom>
              </p:spPr>
            </p:pic>
          </mc:Fallback>
        </mc:AlternateContent>
      </p:grpSp>
      <p:sp>
        <p:nvSpPr>
          <p:cNvPr id="21" name="TextBox 20">
            <a:extLst>
              <a:ext uri="{FF2B5EF4-FFF2-40B4-BE49-F238E27FC236}">
                <a16:creationId xmlns:a16="http://schemas.microsoft.com/office/drawing/2014/main" id="{07DFEBAD-15F9-AE46-A38F-AD5B25D5FB85}"/>
              </a:ext>
            </a:extLst>
          </p:cNvPr>
          <p:cNvSpPr txBox="1"/>
          <p:nvPr/>
        </p:nvSpPr>
        <p:spPr>
          <a:xfrm>
            <a:off x="2181828" y="3173970"/>
            <a:ext cx="922047" cy="369332"/>
          </a:xfrm>
          <a:prstGeom prst="rect">
            <a:avLst/>
          </a:prstGeom>
          <a:noFill/>
        </p:spPr>
        <p:txBody>
          <a:bodyPr wrap="none" rtlCol="0">
            <a:spAutoFit/>
          </a:bodyPr>
          <a:lstStyle/>
          <a:p>
            <a:r>
              <a:rPr lang="en-US" dirty="0"/>
              <a:t>redirect</a:t>
            </a:r>
          </a:p>
        </p:txBody>
      </p:sp>
      <p:sp>
        <p:nvSpPr>
          <p:cNvPr id="7" name="TextBox 6">
            <a:extLst>
              <a:ext uri="{FF2B5EF4-FFF2-40B4-BE49-F238E27FC236}">
                <a16:creationId xmlns:a16="http://schemas.microsoft.com/office/drawing/2014/main" id="{5EA5C161-0DBC-B04B-B1A9-46668CECF86F}"/>
              </a:ext>
            </a:extLst>
          </p:cNvPr>
          <p:cNvSpPr txBox="1"/>
          <p:nvPr/>
        </p:nvSpPr>
        <p:spPr>
          <a:xfrm>
            <a:off x="1670043" y="1004413"/>
            <a:ext cx="2488518" cy="646331"/>
          </a:xfrm>
          <a:prstGeom prst="rect">
            <a:avLst/>
          </a:prstGeom>
          <a:solidFill>
            <a:schemeClr val="accent2">
              <a:lumMod val="20000"/>
              <a:lumOff val="80000"/>
            </a:schemeClr>
          </a:soli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Must parse and check URL before redirecting!</a:t>
            </a:r>
          </a:p>
        </p:txBody>
      </p:sp>
      <p:sp>
        <p:nvSpPr>
          <p:cNvPr id="8" name="Right Arrow 7">
            <a:extLst>
              <a:ext uri="{FF2B5EF4-FFF2-40B4-BE49-F238E27FC236}">
                <a16:creationId xmlns:a16="http://schemas.microsoft.com/office/drawing/2014/main" id="{9F1A8312-85F5-D242-A14E-15A6722E9589}"/>
              </a:ext>
            </a:extLst>
          </p:cNvPr>
          <p:cNvSpPr/>
          <p:nvPr/>
        </p:nvSpPr>
        <p:spPr>
          <a:xfrm rot="6058032">
            <a:off x="2379446" y="1617813"/>
            <a:ext cx="403268" cy="378414"/>
          </a:xfrm>
          <a:prstGeom prst="rightArrow">
            <a:avLst/>
          </a:prstGeom>
          <a:solidFill>
            <a:schemeClr val="accent2">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F56273-093B-BD4B-A84E-D1615050E5FB}"/>
              </a:ext>
            </a:extLst>
          </p:cNvPr>
          <p:cNvSpPr txBox="1"/>
          <p:nvPr/>
        </p:nvSpPr>
        <p:spPr>
          <a:xfrm>
            <a:off x="4657434" y="1004413"/>
            <a:ext cx="6250972" cy="2000548"/>
          </a:xfrm>
          <a:prstGeom prst="rect">
            <a:avLst/>
          </a:prstGeom>
          <a:solidFill>
            <a:srgbClr val="FF0000"/>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dirty="0"/>
              <a:t>Bypassing URL checks</a:t>
            </a:r>
          </a:p>
          <a:p>
            <a:pPr marL="285750" indent="-285750" fontAlgn="base">
              <a:buFont typeface="Arial" panose="020B0604020202020204" pitchFamily="34" charset="0"/>
              <a:buChar char="•"/>
            </a:pPr>
            <a:r>
              <a:rPr lang="en-US" sz="2000" dirty="0">
                <a:solidFill>
                  <a:schemeClr val="bg1"/>
                </a:solidFill>
              </a:rPr>
              <a:t>Use the decimal IP notation</a:t>
            </a:r>
            <a:r>
              <a:rPr lang="en-US" sz="2000" b="1" dirty="0">
                <a:solidFill>
                  <a:schemeClr val="bg1"/>
                </a:solidFill>
              </a:rPr>
              <a:t> </a:t>
            </a:r>
            <a:r>
              <a:rPr lang="en-US" sz="2000" u="sng" dirty="0">
                <a:solidFill>
                  <a:schemeClr val="bg1"/>
                </a:solidFill>
              </a:rPr>
              <a:t>http://167772162/</a:t>
            </a:r>
            <a:r>
              <a:rPr lang="en-US" sz="2000" dirty="0">
                <a:solidFill>
                  <a:schemeClr val="bg1"/>
                </a:solidFill>
              </a:rPr>
              <a:t> instead of </a:t>
            </a:r>
            <a:r>
              <a:rPr lang="en-US" sz="2000" u="sng" dirty="0">
                <a:solidFill>
                  <a:schemeClr val="bg1"/>
                </a:solidFill>
              </a:rPr>
              <a:t>http://10.0.0.2/</a:t>
            </a:r>
            <a:r>
              <a:rPr lang="en-US" sz="2000" dirty="0">
                <a:solidFill>
                  <a:schemeClr val="bg1"/>
                </a:solidFill>
              </a:rPr>
              <a:t>. </a:t>
            </a:r>
          </a:p>
          <a:p>
            <a:pPr marL="285750" indent="-285750">
              <a:buFont typeface="Arial" panose="020B0604020202020204" pitchFamily="34" charset="0"/>
              <a:buChar char="•"/>
            </a:pPr>
            <a:r>
              <a:rPr lang="en-US" sz="2000" dirty="0">
                <a:solidFill>
                  <a:schemeClr val="bg1"/>
                </a:solidFill>
              </a:rPr>
              <a:t>DNS rebinding: create a DNS A record that points to 10.0.0.2 and use </a:t>
            </a:r>
            <a:r>
              <a:rPr lang="en-US" sz="2000" u="sng" dirty="0">
                <a:solidFill>
                  <a:schemeClr val="bg1"/>
                </a:solidFill>
              </a:rPr>
              <a:t>http://subdomain.yourdomain.com/</a:t>
            </a:r>
            <a:r>
              <a:rPr lang="en-US" sz="2000" dirty="0">
                <a:solidFill>
                  <a:schemeClr val="bg1"/>
                </a:solidFill>
              </a:rPr>
              <a:t>.</a:t>
            </a:r>
          </a:p>
          <a:p>
            <a:pPr marL="285750" indent="-285750">
              <a:buFont typeface="Arial" panose="020B0604020202020204" pitchFamily="34" charset="0"/>
              <a:buChar char="•"/>
            </a:pPr>
            <a:r>
              <a:rPr lang="en-US" sz="2000" dirty="0">
                <a:solidFill>
                  <a:schemeClr val="bg1"/>
                </a:solidFill>
              </a:rPr>
              <a:t>Redirect from a whitelisted host</a:t>
            </a:r>
          </a:p>
        </p:txBody>
      </p:sp>
    </p:spTree>
    <p:extLst>
      <p:ext uri="{BB962C8B-B14F-4D97-AF65-F5344CB8AC3E}">
        <p14:creationId xmlns:p14="http://schemas.microsoft.com/office/powerpoint/2010/main" val="124972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654F-3523-CC49-B7B1-807CC7DBDD0E}"/>
              </a:ext>
            </a:extLst>
          </p:cNvPr>
          <p:cNvSpPr>
            <a:spLocks noGrp="1"/>
          </p:cNvSpPr>
          <p:nvPr>
            <p:ph type="title"/>
          </p:nvPr>
        </p:nvSpPr>
        <p:spPr/>
        <p:txBody>
          <a:bodyPr/>
          <a:lstStyle/>
          <a:p>
            <a:r>
              <a:rPr lang="en-US" dirty="0"/>
              <a:t>Any Indirect Access Is Prone to SSRF!</a:t>
            </a:r>
          </a:p>
        </p:txBody>
      </p:sp>
      <p:graphicFrame>
        <p:nvGraphicFramePr>
          <p:cNvPr id="6" name="Content Placeholder 2">
            <a:extLst>
              <a:ext uri="{FF2B5EF4-FFF2-40B4-BE49-F238E27FC236}">
                <a16:creationId xmlns:a16="http://schemas.microsoft.com/office/drawing/2014/main" id="{AD96F7E0-5E1F-4186-8C1B-BC4DBB965155}"/>
              </a:ext>
            </a:extLst>
          </p:cNvPr>
          <p:cNvGraphicFramePr>
            <a:graphicFrameLocks noGrp="1"/>
          </p:cNvGraphicFramePr>
          <p:nvPr>
            <p:ph idx="1"/>
            <p:extLst>
              <p:ext uri="{D42A27DB-BD31-4B8C-83A1-F6EECF244321}">
                <p14:modId xmlns:p14="http://schemas.microsoft.com/office/powerpoint/2010/main" val="2818544380"/>
              </p:ext>
            </p:extLst>
          </p:nvPr>
        </p:nvGraphicFramePr>
        <p:xfrm>
          <a:off x="1066800" y="1955748"/>
          <a:ext cx="10253731"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2775F84-D86E-8A41-B0A0-19B97787172F}"/>
              </a:ext>
            </a:extLst>
          </p:cNvPr>
          <p:cNvSpPr txBox="1"/>
          <p:nvPr/>
        </p:nvSpPr>
        <p:spPr>
          <a:xfrm>
            <a:off x="4158561" y="6162217"/>
            <a:ext cx="7582525" cy="338554"/>
          </a:xfrm>
          <a:prstGeom prst="rect">
            <a:avLst/>
          </a:prstGeom>
          <a:noFill/>
        </p:spPr>
        <p:txBody>
          <a:bodyPr wrap="none" rtlCol="0">
            <a:spAutoFit/>
          </a:bodyPr>
          <a:lstStyle/>
          <a:p>
            <a:r>
              <a:rPr lang="en-US" sz="1600" i="1" dirty="0"/>
              <a:t>https://</a:t>
            </a:r>
            <a:r>
              <a:rPr lang="en-US" sz="1600" i="1" dirty="0" err="1"/>
              <a:t>www.hackerone.com</a:t>
            </a:r>
            <a:r>
              <a:rPr lang="en-US" sz="1600" i="1" dirty="0"/>
              <a:t>/application-security/how-server-side-request-forgery-</a:t>
            </a:r>
            <a:r>
              <a:rPr lang="en-US" sz="1600" i="1" dirty="0" err="1"/>
              <a:t>ssrf</a:t>
            </a:r>
            <a:endParaRPr lang="en-US" sz="1600" i="1" dirty="0"/>
          </a:p>
        </p:txBody>
      </p:sp>
    </p:spTree>
    <p:extLst>
      <p:ext uri="{BB962C8B-B14F-4D97-AF65-F5344CB8AC3E}">
        <p14:creationId xmlns:p14="http://schemas.microsoft.com/office/powerpoint/2010/main" val="1753565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F2E3-7E7E-7440-8AF0-5615A196543C}"/>
              </a:ext>
            </a:extLst>
          </p:cNvPr>
          <p:cNvSpPr>
            <a:spLocks noGrp="1"/>
          </p:cNvSpPr>
          <p:nvPr>
            <p:ph type="title"/>
          </p:nvPr>
        </p:nvSpPr>
        <p:spPr/>
        <p:txBody>
          <a:bodyPr/>
          <a:lstStyle/>
          <a:p>
            <a:r>
              <a:rPr lang="en-US" dirty="0"/>
              <a:t>AWS Metadata Service</a:t>
            </a:r>
          </a:p>
        </p:txBody>
      </p:sp>
      <p:pic>
        <p:nvPicPr>
          <p:cNvPr id="13314" name="Picture 2">
            <a:extLst>
              <a:ext uri="{FF2B5EF4-FFF2-40B4-BE49-F238E27FC236}">
                <a16:creationId xmlns:a16="http://schemas.microsoft.com/office/drawing/2014/main" id="{8A50948F-63EF-C041-AB76-2B60EF803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40" y="1783988"/>
            <a:ext cx="3659231" cy="4019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A42A3D-4934-9848-AB9B-713A0EEECF19}"/>
              </a:ext>
            </a:extLst>
          </p:cNvPr>
          <p:cNvSpPr txBox="1"/>
          <p:nvPr/>
        </p:nvSpPr>
        <p:spPr>
          <a:xfrm>
            <a:off x="9079608" y="6158801"/>
            <a:ext cx="2701381" cy="338554"/>
          </a:xfrm>
          <a:prstGeom prst="rect">
            <a:avLst/>
          </a:prstGeom>
          <a:noFill/>
        </p:spPr>
        <p:txBody>
          <a:bodyPr wrap="none" rtlCol="0">
            <a:spAutoFit/>
          </a:bodyPr>
          <a:lstStyle/>
          <a:p>
            <a:r>
              <a:rPr lang="en-US" sz="1600" i="1" dirty="0"/>
              <a:t>https://</a:t>
            </a:r>
            <a:r>
              <a:rPr lang="en-US" sz="1600" i="1" dirty="0" err="1"/>
              <a:t>ejj.io</a:t>
            </a:r>
            <a:r>
              <a:rPr lang="en-US" sz="1600" i="1" dirty="0"/>
              <a:t>/blog/capital-one</a:t>
            </a:r>
          </a:p>
        </p:txBody>
      </p:sp>
      <p:sp>
        <p:nvSpPr>
          <p:cNvPr id="5" name="TextBox 4">
            <a:extLst>
              <a:ext uri="{FF2B5EF4-FFF2-40B4-BE49-F238E27FC236}">
                <a16:creationId xmlns:a16="http://schemas.microsoft.com/office/drawing/2014/main" id="{6B0C8B52-2C23-5040-B14A-8E25AAA48428}"/>
              </a:ext>
            </a:extLst>
          </p:cNvPr>
          <p:cNvSpPr txBox="1"/>
          <p:nvPr/>
        </p:nvSpPr>
        <p:spPr>
          <a:xfrm>
            <a:off x="5044742" y="4233621"/>
            <a:ext cx="5895349" cy="1569660"/>
          </a:xfrm>
          <a:prstGeom prst="rect">
            <a:avLst/>
          </a:prstGeom>
          <a:noFill/>
        </p:spPr>
        <p:txBody>
          <a:bodyPr wrap="square" rtlCol="0">
            <a:spAutoFit/>
          </a:bodyPr>
          <a:lstStyle/>
          <a:p>
            <a:r>
              <a:rPr lang="en-US" sz="2400" dirty="0"/>
              <a:t>Good design!</a:t>
            </a:r>
          </a:p>
          <a:p>
            <a:r>
              <a:rPr lang="en-US" sz="2400" dirty="0"/>
              <a:t>Instead of directly handling IAM keys to access S3, use metadata service to obtain temporary credentials</a:t>
            </a:r>
          </a:p>
        </p:txBody>
      </p:sp>
    </p:spTree>
    <p:extLst>
      <p:ext uri="{BB962C8B-B14F-4D97-AF65-F5344CB8AC3E}">
        <p14:creationId xmlns:p14="http://schemas.microsoft.com/office/powerpoint/2010/main" val="1538066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F2E3-7E7E-7440-8AF0-5615A196543C}"/>
              </a:ext>
            </a:extLst>
          </p:cNvPr>
          <p:cNvSpPr>
            <a:spLocks noGrp="1"/>
          </p:cNvSpPr>
          <p:nvPr>
            <p:ph type="title"/>
          </p:nvPr>
        </p:nvSpPr>
        <p:spPr/>
        <p:txBody>
          <a:bodyPr/>
          <a:lstStyle/>
          <a:p>
            <a:r>
              <a:rPr lang="en-US" dirty="0"/>
              <a:t>Multiple VMs on Same Hypervisor</a:t>
            </a:r>
          </a:p>
        </p:txBody>
      </p:sp>
      <p:sp>
        <p:nvSpPr>
          <p:cNvPr id="4" name="TextBox 3">
            <a:extLst>
              <a:ext uri="{FF2B5EF4-FFF2-40B4-BE49-F238E27FC236}">
                <a16:creationId xmlns:a16="http://schemas.microsoft.com/office/drawing/2014/main" id="{5EA42A3D-4934-9848-AB9B-713A0EEECF19}"/>
              </a:ext>
            </a:extLst>
          </p:cNvPr>
          <p:cNvSpPr txBox="1"/>
          <p:nvPr/>
        </p:nvSpPr>
        <p:spPr>
          <a:xfrm>
            <a:off x="9079608" y="6158801"/>
            <a:ext cx="2701381" cy="338554"/>
          </a:xfrm>
          <a:prstGeom prst="rect">
            <a:avLst/>
          </a:prstGeom>
          <a:noFill/>
        </p:spPr>
        <p:txBody>
          <a:bodyPr wrap="none" rtlCol="0">
            <a:spAutoFit/>
          </a:bodyPr>
          <a:lstStyle/>
          <a:p>
            <a:r>
              <a:rPr lang="en-US" sz="1600" i="1" dirty="0"/>
              <a:t>https://</a:t>
            </a:r>
            <a:r>
              <a:rPr lang="en-US" sz="1600" i="1" dirty="0" err="1"/>
              <a:t>ejj.io</a:t>
            </a:r>
            <a:r>
              <a:rPr lang="en-US" sz="1600" i="1" dirty="0"/>
              <a:t>/blog/capital-one</a:t>
            </a:r>
          </a:p>
        </p:txBody>
      </p:sp>
      <p:pic>
        <p:nvPicPr>
          <p:cNvPr id="14338" name="Picture 2">
            <a:extLst>
              <a:ext uri="{FF2B5EF4-FFF2-40B4-BE49-F238E27FC236}">
                <a16:creationId xmlns:a16="http://schemas.microsoft.com/office/drawing/2014/main" id="{09449F50-E411-DB43-9FCA-B766A5FB3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819244"/>
            <a:ext cx="6896100" cy="39537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745EEE-BF1C-5D46-9A32-19CB79CB5A66}"/>
              </a:ext>
            </a:extLst>
          </p:cNvPr>
          <p:cNvSpPr txBox="1"/>
          <p:nvPr/>
        </p:nvSpPr>
        <p:spPr>
          <a:xfrm>
            <a:off x="9748060" y="360645"/>
            <a:ext cx="2032929" cy="646331"/>
          </a:xfrm>
          <a:prstGeom prst="rect">
            <a:avLst/>
          </a:prstGeom>
          <a:noFill/>
        </p:spPr>
        <p:txBody>
          <a:bodyPr wrap="square" rtlCol="0">
            <a:spAutoFit/>
          </a:bodyPr>
          <a:lstStyle/>
          <a:p>
            <a:r>
              <a:rPr lang="en-US" dirty="0"/>
              <a:t>Much more about VM security later…</a:t>
            </a:r>
          </a:p>
        </p:txBody>
      </p:sp>
      <p:sp>
        <p:nvSpPr>
          <p:cNvPr id="6" name="TextBox 5">
            <a:extLst>
              <a:ext uri="{FF2B5EF4-FFF2-40B4-BE49-F238E27FC236}">
                <a16:creationId xmlns:a16="http://schemas.microsoft.com/office/drawing/2014/main" id="{26E745B0-05F0-6D44-ADF0-7CF236858F6D}"/>
              </a:ext>
            </a:extLst>
          </p:cNvPr>
          <p:cNvSpPr txBox="1"/>
          <p:nvPr/>
        </p:nvSpPr>
        <p:spPr>
          <a:xfrm>
            <a:off x="4867679" y="5293866"/>
            <a:ext cx="4085821" cy="923330"/>
          </a:xfrm>
          <a:prstGeom prst="rect">
            <a:avLst/>
          </a:prstGeom>
          <a:solidFill>
            <a:schemeClr val="bg1"/>
          </a:solidFill>
          <a:ln w="38100">
            <a:noFill/>
          </a:ln>
          <a:effectLst>
            <a:outerShdw blurRad="50800" dist="38100" dir="2700000" algn="tl" rotWithShape="0">
              <a:prstClr val="black">
                <a:alpha val="40000"/>
              </a:prstClr>
            </a:outerShdw>
          </a:effectLst>
        </p:spPr>
        <p:txBody>
          <a:bodyPr wrap="square" rtlCol="0">
            <a:spAutoFit/>
          </a:bodyPr>
          <a:lstStyle/>
          <a:p>
            <a:r>
              <a:rPr lang="en-US" dirty="0">
                <a:solidFill>
                  <a:srgbClr val="FF40FF"/>
                </a:solidFill>
                <a:latin typeface="Segoe Print" panose="02000800000000000000" pitchFamily="2" charset="0"/>
              </a:rPr>
              <a:t>”Internal” service that runs on the hypervisor. No HTTPS, no authentication, no authorization.</a:t>
            </a:r>
          </a:p>
        </p:txBody>
      </p:sp>
      <p:grpSp>
        <p:nvGrpSpPr>
          <p:cNvPr id="9" name="Group 8">
            <a:extLst>
              <a:ext uri="{FF2B5EF4-FFF2-40B4-BE49-F238E27FC236}">
                <a16:creationId xmlns:a16="http://schemas.microsoft.com/office/drawing/2014/main" id="{CDFA25C5-1B83-2C43-9C4A-F76A18589103}"/>
              </a:ext>
            </a:extLst>
          </p:cNvPr>
          <p:cNvGrpSpPr/>
          <p:nvPr/>
        </p:nvGrpSpPr>
        <p:grpSpPr>
          <a:xfrm>
            <a:off x="5991288" y="4739598"/>
            <a:ext cx="479809" cy="554268"/>
            <a:chOff x="5495988" y="4739598"/>
            <a:chExt cx="484920" cy="6584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B56F7BB-FCCF-584F-825A-25B6D48EA8CE}"/>
                    </a:ext>
                  </a:extLst>
                </p14:cNvPr>
                <p14:cNvContentPartPr/>
                <p14:nvPr/>
              </p14:nvContentPartPr>
              <p14:xfrm>
                <a:off x="5495988" y="4744278"/>
                <a:ext cx="484920" cy="653760"/>
              </p14:xfrm>
            </p:contentPart>
          </mc:Choice>
          <mc:Fallback xmlns="">
            <p:pic>
              <p:nvPicPr>
                <p:cNvPr id="7" name="Ink 6">
                  <a:extLst>
                    <a:ext uri="{FF2B5EF4-FFF2-40B4-BE49-F238E27FC236}">
                      <a16:creationId xmlns:a16="http://schemas.microsoft.com/office/drawing/2014/main" id="{9B56F7BB-FCCF-584F-825A-25B6D48EA8CE}"/>
                    </a:ext>
                  </a:extLst>
                </p:cNvPr>
                <p:cNvPicPr/>
                <p:nvPr/>
              </p:nvPicPr>
              <p:blipFill>
                <a:blip r:embed="rId4"/>
                <a:stretch>
                  <a:fillRect/>
                </a:stretch>
              </p:blipFill>
              <p:spPr>
                <a:xfrm>
                  <a:off x="5478163" y="4723327"/>
                  <a:ext cx="520934" cy="69609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DFBE778-963B-E641-8040-3B457F3932D0}"/>
                    </a:ext>
                  </a:extLst>
                </p14:cNvPr>
                <p14:cNvContentPartPr/>
                <p14:nvPr/>
              </p14:nvContentPartPr>
              <p14:xfrm>
                <a:off x="5539188" y="4739598"/>
                <a:ext cx="314280" cy="5760"/>
              </p14:xfrm>
            </p:contentPart>
          </mc:Choice>
          <mc:Fallback xmlns="">
            <p:pic>
              <p:nvPicPr>
                <p:cNvPr id="8" name="Ink 7">
                  <a:extLst>
                    <a:ext uri="{FF2B5EF4-FFF2-40B4-BE49-F238E27FC236}">
                      <a16:creationId xmlns:a16="http://schemas.microsoft.com/office/drawing/2014/main" id="{9DFBE778-963B-E641-8040-3B457F3932D0}"/>
                    </a:ext>
                  </a:extLst>
                </p:cNvPr>
                <p:cNvPicPr/>
                <p:nvPr/>
              </p:nvPicPr>
              <p:blipFill>
                <a:blip r:embed="rId6"/>
                <a:stretch>
                  <a:fillRect/>
                </a:stretch>
              </p:blipFill>
              <p:spPr>
                <a:xfrm>
                  <a:off x="5521364" y="4717444"/>
                  <a:ext cx="350291" cy="49625"/>
                </a:xfrm>
                <a:prstGeom prst="rect">
                  <a:avLst/>
                </a:prstGeom>
              </p:spPr>
            </p:pic>
          </mc:Fallback>
        </mc:AlternateContent>
      </p:grpSp>
      <p:pic>
        <p:nvPicPr>
          <p:cNvPr id="12" name="Picture 11" descr="Devil Icons Matt - Free vector graphic on Pixabay">
            <a:extLst>
              <a:ext uri="{FF2B5EF4-FFF2-40B4-BE49-F238E27FC236}">
                <a16:creationId xmlns:a16="http://schemas.microsoft.com/office/drawing/2014/main" id="{0FA8B3AE-EAED-844D-8DEB-8CDC282C5E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9687" y="2057083"/>
            <a:ext cx="990886" cy="7763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E3F3164D-872B-0F48-8EA2-901880489E0D}"/>
              </a:ext>
            </a:extLst>
          </p:cNvPr>
          <p:cNvGrpSpPr/>
          <p:nvPr/>
        </p:nvGrpSpPr>
        <p:grpSpPr>
          <a:xfrm>
            <a:off x="4335348" y="2404998"/>
            <a:ext cx="4285800" cy="1972800"/>
            <a:chOff x="4335348" y="2404998"/>
            <a:chExt cx="4285800" cy="1972800"/>
          </a:xfrm>
        </p:grpSpPr>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926A73B-585A-E541-A46B-E7F674DDF1BA}"/>
                    </a:ext>
                  </a:extLst>
                </p14:cNvPr>
                <p14:cNvContentPartPr/>
                <p14:nvPr/>
              </p14:nvContentPartPr>
              <p14:xfrm>
                <a:off x="4335348" y="2404998"/>
                <a:ext cx="4285800" cy="1957680"/>
              </p14:xfrm>
            </p:contentPart>
          </mc:Choice>
          <mc:Fallback xmlns="">
            <p:pic>
              <p:nvPicPr>
                <p:cNvPr id="10" name="Ink 9">
                  <a:extLst>
                    <a:ext uri="{FF2B5EF4-FFF2-40B4-BE49-F238E27FC236}">
                      <a16:creationId xmlns:a16="http://schemas.microsoft.com/office/drawing/2014/main" id="{8926A73B-585A-E541-A46B-E7F674DDF1BA}"/>
                    </a:ext>
                  </a:extLst>
                </p:cNvPr>
                <p:cNvPicPr/>
                <p:nvPr/>
              </p:nvPicPr>
              <p:blipFill>
                <a:blip r:embed="rId9"/>
                <a:stretch>
                  <a:fillRect/>
                </a:stretch>
              </p:blipFill>
              <p:spPr>
                <a:xfrm>
                  <a:off x="4317348" y="2387358"/>
                  <a:ext cx="4321440" cy="199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3398CDF-B5CE-CC44-82CD-309136C58D41}"/>
                    </a:ext>
                  </a:extLst>
                </p14:cNvPr>
                <p14:cNvContentPartPr/>
                <p14:nvPr/>
              </p14:nvContentPartPr>
              <p14:xfrm>
                <a:off x="4359828" y="4351878"/>
                <a:ext cx="303480" cy="25920"/>
              </p14:xfrm>
            </p:contentPart>
          </mc:Choice>
          <mc:Fallback xmlns="">
            <p:pic>
              <p:nvPicPr>
                <p:cNvPr id="11" name="Ink 10">
                  <a:extLst>
                    <a:ext uri="{FF2B5EF4-FFF2-40B4-BE49-F238E27FC236}">
                      <a16:creationId xmlns:a16="http://schemas.microsoft.com/office/drawing/2014/main" id="{B3398CDF-B5CE-CC44-82CD-309136C58D41}"/>
                    </a:ext>
                  </a:extLst>
                </p:cNvPr>
                <p:cNvPicPr/>
                <p:nvPr/>
              </p:nvPicPr>
              <p:blipFill>
                <a:blip r:embed="rId11"/>
                <a:stretch>
                  <a:fillRect/>
                </a:stretch>
              </p:blipFill>
              <p:spPr>
                <a:xfrm>
                  <a:off x="4341828" y="4333878"/>
                  <a:ext cx="339120" cy="61560"/>
                </a:xfrm>
                <a:prstGeom prst="rect">
                  <a:avLst/>
                </a:prstGeom>
              </p:spPr>
            </p:pic>
          </mc:Fallback>
        </mc:AlternateContent>
      </p:grpSp>
      <p:pic>
        <p:nvPicPr>
          <p:cNvPr id="13" name="Graphic 7">
            <a:extLst>
              <a:ext uri="{FF2B5EF4-FFF2-40B4-BE49-F238E27FC236}">
                <a16:creationId xmlns:a16="http://schemas.microsoft.com/office/drawing/2014/main" id="{246C9D26-4F44-2B4B-9376-D00F62918FA8}"/>
              </a:ext>
            </a:extLst>
          </p:cNvPr>
          <p:cNvPicPr>
            <a:picLocks noChangeAspect="1"/>
          </p:cNvPicPr>
          <p:nvPr/>
        </p:nvPicPr>
        <p:blipFill>
          <a:blip r:embed="rId12"/>
          <a:srcRect/>
          <a:stretch/>
        </p:blipFill>
        <p:spPr>
          <a:xfrm>
            <a:off x="4682764" y="3275424"/>
            <a:ext cx="654772" cy="811073"/>
          </a:xfrm>
          <a:prstGeom prst="rect">
            <a:avLst/>
          </a:prstGeom>
        </p:spPr>
      </p:pic>
    </p:spTree>
    <p:extLst>
      <p:ext uri="{BB962C8B-B14F-4D97-AF65-F5344CB8AC3E}">
        <p14:creationId xmlns:p14="http://schemas.microsoft.com/office/powerpoint/2010/main" val="9918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What&amp;#39;s In Your Wallet? Capital One Hack Affects 100 Million Americans">
            <a:extLst>
              <a:ext uri="{FF2B5EF4-FFF2-40B4-BE49-F238E27FC236}">
                <a16:creationId xmlns:a16="http://schemas.microsoft.com/office/drawing/2014/main" id="{4985AD8D-E628-D74B-B278-4C1C8C6A3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686" y="2207607"/>
            <a:ext cx="4124179" cy="27469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BD824845-0E02-5241-83AB-1200E050D0AF}"/>
              </a:ext>
            </a:extLst>
          </p:cNvPr>
          <p:cNvPicPr>
            <a:picLocks noChangeAspect="1"/>
          </p:cNvPicPr>
          <p:nvPr/>
        </p:nvPicPr>
        <p:blipFill>
          <a:blip r:embed="rId3"/>
          <a:stretch>
            <a:fillRect/>
          </a:stretch>
        </p:blipFill>
        <p:spPr>
          <a:xfrm>
            <a:off x="616885" y="3754539"/>
            <a:ext cx="7049232" cy="1433912"/>
          </a:xfrm>
          <a:prstGeom prst="rect">
            <a:avLst/>
          </a:prstGeom>
          <a:ln w="3810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54A4C6B-B4C7-2C4F-9A45-78C760B87EC9}"/>
              </a:ext>
            </a:extLst>
          </p:cNvPr>
          <p:cNvPicPr>
            <a:picLocks noChangeAspect="1"/>
          </p:cNvPicPr>
          <p:nvPr/>
        </p:nvPicPr>
        <p:blipFill>
          <a:blip r:embed="rId4"/>
          <a:stretch>
            <a:fillRect/>
          </a:stretch>
        </p:blipFill>
        <p:spPr>
          <a:xfrm>
            <a:off x="812800" y="1172773"/>
            <a:ext cx="10566400" cy="1168400"/>
          </a:xfrm>
          <a:prstGeom prst="rect">
            <a:avLst/>
          </a:prstGeom>
          <a:solidFill>
            <a:schemeClr val="tx1"/>
          </a:solidFill>
          <a:ln w="38100">
            <a:solidFill>
              <a:schemeClr val="tx1"/>
            </a:solidFill>
          </a:ln>
          <a:effectLst>
            <a:outerShdw blurRad="50800" dist="38100" dir="2700000" algn="tl" rotWithShape="0">
              <a:prstClr val="black">
                <a:alpha val="40000"/>
              </a:prstClr>
            </a:outerShdw>
          </a:effectLst>
        </p:spPr>
      </p:pic>
      <p:pic>
        <p:nvPicPr>
          <p:cNvPr id="3" name="Picture 2" descr="Text&#10;&#10;Description automatically generated">
            <a:extLst>
              <a:ext uri="{FF2B5EF4-FFF2-40B4-BE49-F238E27FC236}">
                <a16:creationId xmlns:a16="http://schemas.microsoft.com/office/drawing/2014/main" id="{67984955-8EA8-4940-84B2-990DCC44FF81}"/>
              </a:ext>
            </a:extLst>
          </p:cNvPr>
          <p:cNvPicPr>
            <a:picLocks noChangeAspect="1"/>
          </p:cNvPicPr>
          <p:nvPr/>
        </p:nvPicPr>
        <p:blipFill>
          <a:blip r:embed="rId5"/>
          <a:stretch>
            <a:fillRect/>
          </a:stretch>
        </p:blipFill>
        <p:spPr>
          <a:xfrm>
            <a:off x="1150651" y="2207607"/>
            <a:ext cx="5981700" cy="1524000"/>
          </a:xfrm>
          <a:prstGeom prst="rect">
            <a:avLst/>
          </a:prstGeom>
          <a:ln w="38100">
            <a:solidFill>
              <a:schemeClr val="tx1"/>
            </a:solidFill>
          </a:ln>
          <a:effectLst>
            <a:outerShdw blurRad="50800" dist="38100" dir="2700000" algn="tl" rotWithShape="0">
              <a:prstClr val="black">
                <a:alpha val="40000"/>
              </a:prstClr>
            </a:outerShdw>
          </a:effectLst>
        </p:spPr>
      </p:pic>
      <p:pic>
        <p:nvPicPr>
          <p:cNvPr id="6" name="Graphic 7">
            <a:extLst>
              <a:ext uri="{FF2B5EF4-FFF2-40B4-BE49-F238E27FC236}">
                <a16:creationId xmlns:a16="http://schemas.microsoft.com/office/drawing/2014/main" id="{51C4CB38-1800-6049-BDD7-2AA284D4C3F6}"/>
              </a:ext>
            </a:extLst>
          </p:cNvPr>
          <p:cNvPicPr>
            <a:picLocks noChangeAspect="1"/>
          </p:cNvPicPr>
          <p:nvPr/>
        </p:nvPicPr>
        <p:blipFill>
          <a:blip r:embed="rId6"/>
          <a:srcRect/>
          <a:stretch/>
        </p:blipFill>
        <p:spPr>
          <a:xfrm>
            <a:off x="8349520" y="2341173"/>
            <a:ext cx="1459727" cy="1808179"/>
          </a:xfrm>
          <a:prstGeom prst="rect">
            <a:avLst/>
          </a:prstGeom>
        </p:spPr>
      </p:pic>
    </p:spTree>
    <p:extLst>
      <p:ext uri="{BB962C8B-B14F-4D97-AF65-F5344CB8AC3E}">
        <p14:creationId xmlns:p14="http://schemas.microsoft.com/office/powerpoint/2010/main" val="114680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DD68-B8D8-3447-AA14-547D4EEAF961}"/>
              </a:ext>
            </a:extLst>
          </p:cNvPr>
          <p:cNvSpPr>
            <a:spLocks noGrp="1"/>
          </p:cNvSpPr>
          <p:nvPr>
            <p:ph type="title"/>
          </p:nvPr>
        </p:nvSpPr>
        <p:spPr/>
        <p:txBody>
          <a:bodyPr/>
          <a:lstStyle/>
          <a:p>
            <a:r>
              <a:rPr lang="en-US" dirty="0"/>
              <a:t>Understanding the 2019 Capital One Attack</a:t>
            </a:r>
          </a:p>
        </p:txBody>
      </p:sp>
      <p:sp>
        <p:nvSpPr>
          <p:cNvPr id="3" name="TextBox 2">
            <a:extLst>
              <a:ext uri="{FF2B5EF4-FFF2-40B4-BE49-F238E27FC236}">
                <a16:creationId xmlns:a16="http://schemas.microsoft.com/office/drawing/2014/main" id="{ED25AE22-3CCC-AC41-A7BE-6834A794693C}"/>
              </a:ext>
            </a:extLst>
          </p:cNvPr>
          <p:cNvSpPr txBox="1"/>
          <p:nvPr/>
        </p:nvSpPr>
        <p:spPr>
          <a:xfrm>
            <a:off x="1156952" y="2228671"/>
            <a:ext cx="6969617" cy="1938992"/>
          </a:xfrm>
          <a:prstGeom prst="rect">
            <a:avLst/>
          </a:prstGeom>
          <a:noFill/>
        </p:spPr>
        <p:txBody>
          <a:bodyPr wrap="square" rtlCol="0">
            <a:spAutoFit/>
          </a:bodyPr>
          <a:lstStyle/>
          <a:p>
            <a:r>
              <a:rPr lang="en-US" sz="2000" dirty="0"/>
              <a:t>… a vulnerability in the WAF [Web Application Firewall] allowed a “Server Side Request Forgery” (SSRF) attack where the attacker manipulates a vulnerable web server to make new http requests on its behalf to access resources that the attacker should not have direct access to. The resource in this case was the AWS metadata service.</a:t>
            </a:r>
          </a:p>
        </p:txBody>
      </p:sp>
      <p:sp>
        <p:nvSpPr>
          <p:cNvPr id="4" name="TextBox 3">
            <a:extLst>
              <a:ext uri="{FF2B5EF4-FFF2-40B4-BE49-F238E27FC236}">
                <a16:creationId xmlns:a16="http://schemas.microsoft.com/office/drawing/2014/main" id="{13E80193-643D-7A41-8167-8F724C7DCB1A}"/>
              </a:ext>
            </a:extLst>
          </p:cNvPr>
          <p:cNvSpPr txBox="1"/>
          <p:nvPr/>
        </p:nvSpPr>
        <p:spPr>
          <a:xfrm>
            <a:off x="4449119" y="6046129"/>
            <a:ext cx="7354899" cy="338554"/>
          </a:xfrm>
          <a:prstGeom prst="rect">
            <a:avLst/>
          </a:prstGeom>
          <a:noFill/>
        </p:spPr>
        <p:txBody>
          <a:bodyPr wrap="none" rtlCol="0">
            <a:spAutoFit/>
          </a:bodyPr>
          <a:lstStyle/>
          <a:p>
            <a:r>
              <a:rPr lang="en-US" sz="1600" i="1" dirty="0"/>
              <a:t>https://</a:t>
            </a:r>
            <a:r>
              <a:rPr lang="en-US" sz="1600" i="1" dirty="0" err="1"/>
              <a:t>securityboulevard.com</a:t>
            </a:r>
            <a:r>
              <a:rPr lang="en-US" sz="1600" i="1" dirty="0"/>
              <a:t>/2020/12/understanding-the-2019-capital-one-attack/</a:t>
            </a:r>
          </a:p>
        </p:txBody>
      </p:sp>
      <p:pic>
        <p:nvPicPr>
          <p:cNvPr id="16386" name="Picture 2" descr="I&amp;#39;m Never Coming Back,&amp;#39; the Woman at the Center of the Capital One Heist  Warned Friends - The New York Times">
            <a:extLst>
              <a:ext uri="{FF2B5EF4-FFF2-40B4-BE49-F238E27FC236}">
                <a16:creationId xmlns:a16="http://schemas.microsoft.com/office/drawing/2014/main" id="{6C89FC1D-4EE3-8B4C-A4A6-F18520D65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3995" y="2228671"/>
            <a:ext cx="1861212" cy="24785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20AAA71-E12A-A948-B079-4C225BC6569E}"/>
                  </a:ext>
                </a:extLst>
              </p14:cNvPr>
              <p14:cNvContentPartPr/>
              <p14:nvPr/>
            </p14:nvContentPartPr>
            <p14:xfrm>
              <a:off x="1546788" y="2710638"/>
              <a:ext cx="3031920" cy="103320"/>
            </p14:xfrm>
          </p:contentPart>
        </mc:Choice>
        <mc:Fallback xmlns="">
          <p:pic>
            <p:nvPicPr>
              <p:cNvPr id="5" name="Ink 4">
                <a:extLst>
                  <a:ext uri="{FF2B5EF4-FFF2-40B4-BE49-F238E27FC236}">
                    <a16:creationId xmlns:a16="http://schemas.microsoft.com/office/drawing/2014/main" id="{920AAA71-E12A-A948-B079-4C225BC6569E}"/>
                  </a:ext>
                </a:extLst>
              </p:cNvPr>
              <p:cNvPicPr/>
              <p:nvPr/>
            </p:nvPicPr>
            <p:blipFill>
              <a:blip r:embed="rId4"/>
              <a:stretch>
                <a:fillRect/>
              </a:stretch>
            </p:blipFill>
            <p:spPr>
              <a:xfrm>
                <a:off x="1457148" y="2530638"/>
                <a:ext cx="321156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1AE4F96-FBD5-DA41-8E1C-EF9A1279AC05}"/>
                  </a:ext>
                </a:extLst>
              </p14:cNvPr>
              <p14:cNvContentPartPr/>
              <p14:nvPr/>
            </p14:nvContentPartPr>
            <p14:xfrm>
              <a:off x="1725348" y="3941838"/>
              <a:ext cx="2269800" cy="28800"/>
            </p14:xfrm>
          </p:contentPart>
        </mc:Choice>
        <mc:Fallback xmlns="">
          <p:pic>
            <p:nvPicPr>
              <p:cNvPr id="6" name="Ink 5">
                <a:extLst>
                  <a:ext uri="{FF2B5EF4-FFF2-40B4-BE49-F238E27FC236}">
                    <a16:creationId xmlns:a16="http://schemas.microsoft.com/office/drawing/2014/main" id="{C1AE4F96-FBD5-DA41-8E1C-EF9A1279AC05}"/>
                  </a:ext>
                </a:extLst>
              </p:cNvPr>
              <p:cNvPicPr/>
              <p:nvPr/>
            </p:nvPicPr>
            <p:blipFill>
              <a:blip r:embed="rId6"/>
              <a:stretch>
                <a:fillRect/>
              </a:stretch>
            </p:blipFill>
            <p:spPr>
              <a:xfrm>
                <a:off x="1635348" y="3762198"/>
                <a:ext cx="2449440" cy="388440"/>
              </a:xfrm>
              <a:prstGeom prst="rect">
                <a:avLst/>
              </a:prstGeom>
            </p:spPr>
          </p:pic>
        </mc:Fallback>
      </mc:AlternateContent>
      <p:sp>
        <p:nvSpPr>
          <p:cNvPr id="7" name="TextBox 6">
            <a:extLst>
              <a:ext uri="{FF2B5EF4-FFF2-40B4-BE49-F238E27FC236}">
                <a16:creationId xmlns:a16="http://schemas.microsoft.com/office/drawing/2014/main" id="{70521334-2D1D-4145-8B3E-28339B47C89C}"/>
              </a:ext>
            </a:extLst>
          </p:cNvPr>
          <p:cNvSpPr txBox="1"/>
          <p:nvPr/>
        </p:nvSpPr>
        <p:spPr>
          <a:xfrm>
            <a:off x="6835515" y="4976734"/>
            <a:ext cx="2400016" cy="646331"/>
          </a:xfrm>
          <a:prstGeom prst="rect">
            <a:avLst/>
          </a:prstGeom>
          <a:noFill/>
        </p:spPr>
        <p:txBody>
          <a:bodyPr wrap="none" rtlCol="0">
            <a:spAutoFit/>
          </a:bodyPr>
          <a:lstStyle/>
          <a:p>
            <a:r>
              <a:rPr lang="en-US" dirty="0"/>
              <a:t>Paige Thompson,</a:t>
            </a:r>
          </a:p>
          <a:p>
            <a:r>
              <a:rPr lang="en-US" dirty="0"/>
              <a:t>the Capital One hacker</a:t>
            </a:r>
          </a:p>
        </p:txBody>
      </p:sp>
      <p:grpSp>
        <p:nvGrpSpPr>
          <p:cNvPr id="10" name="Group 9">
            <a:extLst>
              <a:ext uri="{FF2B5EF4-FFF2-40B4-BE49-F238E27FC236}">
                <a16:creationId xmlns:a16="http://schemas.microsoft.com/office/drawing/2014/main" id="{C5C36184-E79E-B543-AC91-00ACA178913A}"/>
              </a:ext>
            </a:extLst>
          </p:cNvPr>
          <p:cNvGrpSpPr/>
          <p:nvPr/>
        </p:nvGrpSpPr>
        <p:grpSpPr>
          <a:xfrm>
            <a:off x="8152336" y="4115431"/>
            <a:ext cx="1155600" cy="806040"/>
            <a:chOff x="8152336" y="4115431"/>
            <a:chExt cx="1155600" cy="80604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E0B68D1-9060-1B4F-9283-524EBA497189}"/>
                    </a:ext>
                  </a:extLst>
                </p14:cNvPr>
                <p14:cNvContentPartPr/>
                <p14:nvPr/>
              </p14:nvContentPartPr>
              <p14:xfrm>
                <a:off x="8152336" y="4115431"/>
                <a:ext cx="1155600" cy="806040"/>
              </p14:xfrm>
            </p:contentPart>
          </mc:Choice>
          <mc:Fallback xmlns="">
            <p:pic>
              <p:nvPicPr>
                <p:cNvPr id="8" name="Ink 7">
                  <a:extLst>
                    <a:ext uri="{FF2B5EF4-FFF2-40B4-BE49-F238E27FC236}">
                      <a16:creationId xmlns:a16="http://schemas.microsoft.com/office/drawing/2014/main" id="{9E0B68D1-9060-1B4F-9283-524EBA497189}"/>
                    </a:ext>
                  </a:extLst>
                </p:cNvPr>
                <p:cNvPicPr/>
                <p:nvPr/>
              </p:nvPicPr>
              <p:blipFill>
                <a:blip r:embed="rId8"/>
                <a:stretch>
                  <a:fillRect/>
                </a:stretch>
              </p:blipFill>
              <p:spPr>
                <a:xfrm>
                  <a:off x="8134336" y="4097431"/>
                  <a:ext cx="119124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7E74E2E-5BD1-0A49-8B85-05860B577268}"/>
                    </a:ext>
                  </a:extLst>
                </p14:cNvPr>
                <p14:cNvContentPartPr/>
                <p14:nvPr/>
              </p14:nvContentPartPr>
              <p14:xfrm>
                <a:off x="9289216" y="4142791"/>
                <a:ext cx="10800" cy="277560"/>
              </p14:xfrm>
            </p:contentPart>
          </mc:Choice>
          <mc:Fallback xmlns="">
            <p:pic>
              <p:nvPicPr>
                <p:cNvPr id="9" name="Ink 8">
                  <a:extLst>
                    <a:ext uri="{FF2B5EF4-FFF2-40B4-BE49-F238E27FC236}">
                      <a16:creationId xmlns:a16="http://schemas.microsoft.com/office/drawing/2014/main" id="{A7E74E2E-5BD1-0A49-8B85-05860B577268}"/>
                    </a:ext>
                  </a:extLst>
                </p:cNvPr>
                <p:cNvPicPr/>
                <p:nvPr/>
              </p:nvPicPr>
              <p:blipFill>
                <a:blip r:embed="rId10"/>
                <a:stretch>
                  <a:fillRect/>
                </a:stretch>
              </p:blipFill>
              <p:spPr>
                <a:xfrm>
                  <a:off x="9271216" y="4125151"/>
                  <a:ext cx="46440" cy="313200"/>
                </a:xfrm>
                <a:prstGeom prst="rect">
                  <a:avLst/>
                </a:prstGeom>
              </p:spPr>
            </p:pic>
          </mc:Fallback>
        </mc:AlternateContent>
      </p:grpSp>
    </p:spTree>
    <p:extLst>
      <p:ext uri="{BB962C8B-B14F-4D97-AF65-F5344CB8AC3E}">
        <p14:creationId xmlns:p14="http://schemas.microsoft.com/office/powerpoint/2010/main" val="176719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03F5B286-01C7-7A4B-B2CC-6DD3D06A8939}"/>
              </a:ext>
            </a:extLst>
          </p:cNvPr>
          <p:cNvSpPr>
            <a:spLocks noGrp="1" noChangeArrowheads="1"/>
          </p:cNvSpPr>
          <p:nvPr>
            <p:ph type="body" idx="1"/>
          </p:nvPr>
        </p:nvSpPr>
        <p:spPr>
          <a:xfrm>
            <a:off x="752006" y="2863850"/>
            <a:ext cx="8721777" cy="2667000"/>
          </a:xfrm>
        </p:spPr>
        <p:txBody>
          <a:bodyPr>
            <a:normAutofit/>
          </a:bodyPr>
          <a:lstStyle/>
          <a:p>
            <a:pPr marL="0" indent="0">
              <a:buNone/>
            </a:pPr>
            <a:r>
              <a:rPr lang="en-US" sz="2400" dirty="0"/>
              <a:t>Mobile users in South Africa are very often subscribed to mobile services without their consent… </a:t>
            </a:r>
            <a:r>
              <a:rPr lang="en-US" sz="2400" dirty="0">
                <a:solidFill>
                  <a:srgbClr val="C00000"/>
                </a:solidFill>
              </a:rPr>
              <a:t>South Africans are mostly at risk from a very basic fraudulent mobile activity, clickjacking. </a:t>
            </a:r>
            <a:r>
              <a:rPr lang="en-US" sz="2400" dirty="0"/>
              <a:t>“Clickjacking is a type of mobile-based fraud that is more than five years old and could be blocked very quickly if local market players took this threat seriously.”</a:t>
            </a:r>
          </a:p>
          <a:p>
            <a:pPr marL="0" indent="0">
              <a:buNone/>
            </a:pPr>
            <a:endParaRPr lang="en-US" altLang="en-US" sz="2400" dirty="0"/>
          </a:p>
        </p:txBody>
      </p:sp>
      <p:pic>
        <p:nvPicPr>
          <p:cNvPr id="3" name="Picture 2" descr="A picture containing knife&#10;&#10;Description automatically generated">
            <a:extLst>
              <a:ext uri="{FF2B5EF4-FFF2-40B4-BE49-F238E27FC236}">
                <a16:creationId xmlns:a16="http://schemas.microsoft.com/office/drawing/2014/main" id="{1313A9F6-A504-DB42-A42A-B0F80421D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07" y="768038"/>
            <a:ext cx="8075515" cy="1536700"/>
          </a:xfrm>
          <a:prstGeom prst="rect">
            <a:avLst/>
          </a:prstGeom>
        </p:spPr>
      </p:pic>
      <p:sp>
        <p:nvSpPr>
          <p:cNvPr id="5" name="TextBox 4">
            <a:extLst>
              <a:ext uri="{FF2B5EF4-FFF2-40B4-BE49-F238E27FC236}">
                <a16:creationId xmlns:a16="http://schemas.microsoft.com/office/drawing/2014/main" id="{B790ACCF-AEF0-F34C-BE8D-378E84B65FDB}"/>
              </a:ext>
            </a:extLst>
          </p:cNvPr>
          <p:cNvSpPr txBox="1"/>
          <p:nvPr/>
        </p:nvSpPr>
        <p:spPr>
          <a:xfrm>
            <a:off x="3732551" y="6089962"/>
            <a:ext cx="7914346" cy="338554"/>
          </a:xfrm>
          <a:prstGeom prst="rect">
            <a:avLst/>
          </a:prstGeom>
          <a:noFill/>
        </p:spPr>
        <p:txBody>
          <a:bodyPr wrap="none" rtlCol="0">
            <a:spAutoFit/>
          </a:bodyPr>
          <a:lstStyle/>
          <a:p>
            <a:r>
              <a:rPr lang="en-US" sz="1600" i="1" dirty="0"/>
              <a:t>https://</a:t>
            </a:r>
            <a:r>
              <a:rPr lang="en-US" sz="1600" i="1" dirty="0" err="1"/>
              <a:t>www.evina.com</a:t>
            </a:r>
            <a:r>
              <a:rPr lang="en-US" sz="1600" i="1" dirty="0"/>
              <a:t>/press-releases/south-</a:t>
            </a:r>
            <a:r>
              <a:rPr lang="en-US" sz="1600" i="1" dirty="0" err="1"/>
              <a:t>africa</a:t>
            </a:r>
            <a:r>
              <a:rPr lang="en-US" sz="1600" i="1" dirty="0"/>
              <a:t>-has-a-massive-mobile-fraud-problem/</a:t>
            </a:r>
          </a:p>
        </p:txBody>
      </p:sp>
    </p:spTree>
    <p:extLst>
      <p:ext uri="{BB962C8B-B14F-4D97-AF65-F5344CB8AC3E}">
        <p14:creationId xmlns:p14="http://schemas.microsoft.com/office/powerpoint/2010/main" val="7785986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3">
            <a:extLst>
              <a:ext uri="{FF2B5EF4-FFF2-40B4-BE49-F238E27FC236}">
                <a16:creationId xmlns:a16="http://schemas.microsoft.com/office/drawing/2014/main" id="{0EDC0794-D48F-A148-B036-920E4F77664E}"/>
              </a:ext>
            </a:extLst>
          </p:cNvPr>
          <p:cNvSpPr>
            <a:spLocks noGrp="1"/>
          </p:cNvSpPr>
          <p:nvPr>
            <p:ph type="title"/>
          </p:nvPr>
        </p:nvSpPr>
        <p:spPr/>
        <p:txBody>
          <a:bodyPr/>
          <a:lstStyle/>
          <a:p>
            <a:r>
              <a:rPr lang="en-US" altLang="en-US" dirty="0"/>
              <a:t>Clickjacking (UI Redressing)</a:t>
            </a:r>
          </a:p>
        </p:txBody>
      </p:sp>
      <p:pic>
        <p:nvPicPr>
          <p:cNvPr id="7171" name="Picture 4" descr="clickjacking.png">
            <a:extLst>
              <a:ext uri="{FF2B5EF4-FFF2-40B4-BE49-F238E27FC236}">
                <a16:creationId xmlns:a16="http://schemas.microsoft.com/office/drawing/2014/main" id="{CA5A647B-D204-1C4C-80C5-AE3D9E6AAE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03120"/>
            <a:ext cx="5546356" cy="306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30BAD25C-EF72-3541-93A4-4AA6DD885C2C}"/>
              </a:ext>
            </a:extLst>
          </p:cNvPr>
          <p:cNvSpPr txBox="1"/>
          <p:nvPr/>
        </p:nvSpPr>
        <p:spPr>
          <a:xfrm>
            <a:off x="8948229" y="6156079"/>
            <a:ext cx="2725426" cy="338554"/>
          </a:xfrm>
          <a:prstGeom prst="rect">
            <a:avLst/>
          </a:prstGeom>
          <a:noFill/>
        </p:spPr>
        <p:txBody>
          <a:bodyPr wrap="none" rtlCol="0">
            <a:spAutoFit/>
          </a:bodyPr>
          <a:lstStyle/>
          <a:p>
            <a:r>
              <a:rPr lang="en-US" sz="1600" i="1" dirty="0"/>
              <a:t>Hansen and Grossman (2008)</a:t>
            </a:r>
          </a:p>
        </p:txBody>
      </p:sp>
      <p:sp>
        <p:nvSpPr>
          <p:cNvPr id="3" name="TextBox 2">
            <a:extLst>
              <a:ext uri="{FF2B5EF4-FFF2-40B4-BE49-F238E27FC236}">
                <a16:creationId xmlns:a16="http://schemas.microsoft.com/office/drawing/2014/main" id="{364B57C1-73F5-8D46-9F2B-3843A727A9F4}"/>
              </a:ext>
            </a:extLst>
          </p:cNvPr>
          <p:cNvSpPr txBox="1"/>
          <p:nvPr/>
        </p:nvSpPr>
        <p:spPr>
          <a:xfrm>
            <a:off x="6827120" y="2583330"/>
            <a:ext cx="4242217" cy="1200329"/>
          </a:xfrm>
          <a:prstGeom prst="rect">
            <a:avLst/>
          </a:prstGeom>
          <a:noFill/>
        </p:spPr>
        <p:txBody>
          <a:bodyPr wrap="square" rtlCol="0">
            <a:spAutoFit/>
          </a:bodyPr>
          <a:lstStyle/>
          <a:p>
            <a:r>
              <a:rPr lang="en-US" sz="2400" dirty="0"/>
              <a:t>Attacker overlays multiple transparent or opaque frames to trick a user into clicking</a:t>
            </a:r>
          </a:p>
        </p:txBody>
      </p:sp>
      <p:sp>
        <p:nvSpPr>
          <p:cNvPr id="11" name="TextBox 10">
            <a:extLst>
              <a:ext uri="{FF2B5EF4-FFF2-40B4-BE49-F238E27FC236}">
                <a16:creationId xmlns:a16="http://schemas.microsoft.com/office/drawing/2014/main" id="{0C829890-95BB-B549-968E-F7438CBE811D}"/>
              </a:ext>
            </a:extLst>
          </p:cNvPr>
          <p:cNvSpPr txBox="1"/>
          <p:nvPr/>
        </p:nvSpPr>
        <p:spPr>
          <a:xfrm>
            <a:off x="6827120" y="4025826"/>
            <a:ext cx="4242217" cy="1200329"/>
          </a:xfrm>
          <a:prstGeom prst="rect">
            <a:avLst/>
          </a:prstGeom>
          <a:noFill/>
        </p:spPr>
        <p:txBody>
          <a:bodyPr wrap="square" rtlCol="0">
            <a:spAutoFit/>
          </a:bodyPr>
          <a:lstStyle/>
          <a:p>
            <a:r>
              <a:rPr lang="en-US" sz="2400" dirty="0">
                <a:solidFill>
                  <a:srgbClr val="FF0000"/>
                </a:solidFill>
              </a:rPr>
              <a:t>Clicks meant for the visible page are hijacked and routed to another, invisible page</a:t>
            </a:r>
          </a:p>
        </p:txBody>
      </p:sp>
      <p:pic>
        <p:nvPicPr>
          <p:cNvPr id="17" name="Graphic 7">
            <a:extLst>
              <a:ext uri="{FF2B5EF4-FFF2-40B4-BE49-F238E27FC236}">
                <a16:creationId xmlns:a16="http://schemas.microsoft.com/office/drawing/2014/main" id="{CB3F6BB7-0FFC-5D4D-B56C-F496E39C84D5}"/>
              </a:ext>
            </a:extLst>
          </p:cNvPr>
          <p:cNvPicPr>
            <a:picLocks noChangeAspect="1"/>
          </p:cNvPicPr>
          <p:nvPr/>
        </p:nvPicPr>
        <p:blipFill>
          <a:blip r:embed="rId3"/>
          <a:srcRect/>
          <a:stretch/>
        </p:blipFill>
        <p:spPr>
          <a:xfrm>
            <a:off x="2704062" y="4220455"/>
            <a:ext cx="654772" cy="811073"/>
          </a:xfrm>
          <a:prstGeom prst="rect">
            <a:avLst/>
          </a:prstGeom>
        </p:spPr>
      </p:pic>
    </p:spTree>
    <p:extLst>
      <p:ext uri="{BB962C8B-B14F-4D97-AF65-F5344CB8AC3E}">
        <p14:creationId xmlns:p14="http://schemas.microsoft.com/office/powerpoint/2010/main" val="315243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6">
            <a:extLst>
              <a:ext uri="{FF2B5EF4-FFF2-40B4-BE49-F238E27FC236}">
                <a16:creationId xmlns:a16="http://schemas.microsoft.com/office/drawing/2014/main" id="{2D1DD6EC-5471-2A4B-A9CC-0327679645EF}"/>
              </a:ext>
            </a:extLst>
          </p:cNvPr>
          <p:cNvSpPr>
            <a:spLocks noGrp="1"/>
          </p:cNvSpPr>
          <p:nvPr>
            <p:ph type="title"/>
          </p:nvPr>
        </p:nvSpPr>
        <p:spPr>
          <a:xfrm>
            <a:off x="6252382" y="727627"/>
            <a:ext cx="5284622" cy="1645920"/>
          </a:xfrm>
        </p:spPr>
        <p:txBody>
          <a:bodyPr>
            <a:normAutofit/>
          </a:bodyPr>
          <a:lstStyle/>
          <a:p>
            <a:r>
              <a:rPr lang="en-US" altLang="en-US" dirty="0"/>
              <a:t>It’s All About the </a:t>
            </a:r>
            <a:r>
              <a:rPr lang="en-US" altLang="en-US" dirty="0" err="1"/>
              <a:t>iFrame</a:t>
            </a:r>
            <a:endParaRPr lang="en-US" altLang="en-US" dirty="0"/>
          </a:p>
        </p:txBody>
      </p:sp>
      <p:sp>
        <p:nvSpPr>
          <p:cNvPr id="72" name="Rectangle 71">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74" name="Rectangle 73">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10" name="Picture 9" descr="Picture 5.png">
            <a:extLst>
              <a:ext uri="{FF2B5EF4-FFF2-40B4-BE49-F238E27FC236}">
                <a16:creationId xmlns:a16="http://schemas.microsoft.com/office/drawing/2014/main" id="{CC95D13B-7CD9-F045-92BA-06AFD9141AC7}"/>
              </a:ext>
            </a:extLst>
          </p:cNvPr>
          <p:cNvPicPr>
            <a:picLocks noChangeAspect="1"/>
          </p:cNvPicPr>
          <p:nvPr/>
        </p:nvPicPr>
        <p:blipFill>
          <a:blip r:embed="rId2" cstate="print"/>
          <a:stretch>
            <a:fillRect/>
          </a:stretch>
        </p:blipFill>
        <p:spPr>
          <a:xfrm>
            <a:off x="1205256" y="1501248"/>
            <a:ext cx="4414438" cy="3873669"/>
          </a:xfrm>
          <a:prstGeom prst="rect">
            <a:avLst/>
          </a:prstGeom>
        </p:spPr>
      </p:pic>
      <p:sp>
        <p:nvSpPr>
          <p:cNvPr id="10243" name="Content Placeholder 7">
            <a:extLst>
              <a:ext uri="{FF2B5EF4-FFF2-40B4-BE49-F238E27FC236}">
                <a16:creationId xmlns:a16="http://schemas.microsoft.com/office/drawing/2014/main" id="{7AAD26A6-B693-EC4E-B440-8B82522BDD56}"/>
              </a:ext>
            </a:extLst>
          </p:cNvPr>
          <p:cNvSpPr>
            <a:spLocks noGrp="1"/>
          </p:cNvSpPr>
          <p:nvPr>
            <p:ph idx="1"/>
          </p:nvPr>
        </p:nvSpPr>
        <p:spPr>
          <a:xfrm>
            <a:off x="6423184" y="2119193"/>
            <a:ext cx="4957554" cy="4221645"/>
          </a:xfrm>
        </p:spPr>
        <p:txBody>
          <a:bodyPr>
            <a:noAutofit/>
          </a:bodyPr>
          <a:lstStyle/>
          <a:p>
            <a:r>
              <a:rPr lang="en-US" altLang="en-US" sz="2400" dirty="0"/>
              <a:t>Any site can frame any other site</a:t>
            </a:r>
          </a:p>
          <a:p>
            <a:pPr lvl="1">
              <a:buFontTx/>
              <a:buNone/>
            </a:pPr>
            <a:r>
              <a:rPr lang="en-US" altLang="en-US" sz="2000" dirty="0"/>
              <a:t>&lt;iframe </a:t>
            </a:r>
          </a:p>
          <a:p>
            <a:pPr lvl="1">
              <a:buFontTx/>
              <a:buNone/>
            </a:pPr>
            <a:r>
              <a:rPr lang="en-US" altLang="en-US" sz="2000" dirty="0"/>
              <a:t>   </a:t>
            </a:r>
            <a:r>
              <a:rPr lang="en-US" altLang="en-US" sz="2000" dirty="0" err="1"/>
              <a:t>src</a:t>
            </a:r>
            <a:r>
              <a:rPr lang="en-US" altLang="en-US" sz="2000" dirty="0"/>
              <a:t>=“http://</a:t>
            </a:r>
            <a:r>
              <a:rPr lang="en-US" altLang="en-US" sz="2000" dirty="0" err="1"/>
              <a:t>www.google.com</a:t>
            </a:r>
            <a:r>
              <a:rPr lang="en-US" altLang="en-US" sz="2000" dirty="0"/>
              <a:t>/...”&gt;</a:t>
            </a:r>
          </a:p>
          <a:p>
            <a:pPr lvl="1">
              <a:buFontTx/>
              <a:buNone/>
            </a:pPr>
            <a:r>
              <a:rPr lang="en-US" altLang="en-US" sz="2000" dirty="0"/>
              <a:t>&lt;/iframe&gt; </a:t>
            </a:r>
          </a:p>
          <a:p>
            <a:r>
              <a:rPr lang="en-US" altLang="en-US" sz="2400" dirty="0"/>
              <a:t>HTML attributes: style, opacity</a:t>
            </a:r>
          </a:p>
          <a:p>
            <a:pPr lvl="1"/>
            <a:r>
              <a:rPr lang="en-US" altLang="en-US" sz="2000" dirty="0"/>
              <a:t>Opacity defines visibility percentage of the iframe</a:t>
            </a:r>
          </a:p>
          <a:p>
            <a:pPr lvl="2"/>
            <a:r>
              <a:rPr lang="en-US" altLang="en-US" sz="1800" dirty="0"/>
              <a:t>1.0: completely visible</a:t>
            </a:r>
          </a:p>
          <a:p>
            <a:pPr lvl="2"/>
            <a:r>
              <a:rPr lang="en-US" altLang="en-US" sz="1800" dirty="0"/>
              <a:t>0.0: completely invisible</a:t>
            </a:r>
          </a:p>
        </p:txBody>
      </p:sp>
    </p:spTree>
    <p:extLst>
      <p:ext uri="{BB962C8B-B14F-4D97-AF65-F5344CB8AC3E}">
        <p14:creationId xmlns:p14="http://schemas.microsoft.com/office/powerpoint/2010/main" val="2969800050"/>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a:extLst>
              <a:ext uri="{FF2B5EF4-FFF2-40B4-BE49-F238E27FC236}">
                <a16:creationId xmlns:a16="http://schemas.microsoft.com/office/drawing/2014/main" id="{CA6BB0D7-89DB-D74B-95BC-772A41B533C3}"/>
              </a:ext>
            </a:extLst>
          </p:cNvPr>
          <p:cNvSpPr>
            <a:spLocks noChangeArrowheads="1"/>
          </p:cNvSpPr>
          <p:nvPr/>
        </p:nvSpPr>
        <p:spPr bwMode="auto">
          <a:xfrm>
            <a:off x="2743200" y="2286000"/>
            <a:ext cx="1447800" cy="4114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endParaRPr kumimoji="0" lang="en-US" altLang="en-US" sz="2400">
              <a:latin typeface="+mn-lt"/>
            </a:endParaRPr>
          </a:p>
        </p:txBody>
      </p:sp>
      <p:sp>
        <p:nvSpPr>
          <p:cNvPr id="97283" name="Rectangle 5">
            <a:extLst>
              <a:ext uri="{FF2B5EF4-FFF2-40B4-BE49-F238E27FC236}">
                <a16:creationId xmlns:a16="http://schemas.microsoft.com/office/drawing/2014/main" id="{7AD164C5-02E7-0D4E-8439-137BA76895AB}"/>
              </a:ext>
            </a:extLst>
          </p:cNvPr>
          <p:cNvSpPr>
            <a:spLocks noChangeArrowheads="1"/>
          </p:cNvSpPr>
          <p:nvPr/>
        </p:nvSpPr>
        <p:spPr bwMode="auto">
          <a:xfrm>
            <a:off x="7696200" y="2286000"/>
            <a:ext cx="1447800" cy="4114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endParaRPr kumimoji="0" lang="en-US" altLang="en-US" sz="2400">
              <a:latin typeface="+mn-lt"/>
            </a:endParaRPr>
          </a:p>
        </p:txBody>
      </p:sp>
      <p:sp>
        <p:nvSpPr>
          <p:cNvPr id="97284" name="Text Box 8">
            <a:extLst>
              <a:ext uri="{FF2B5EF4-FFF2-40B4-BE49-F238E27FC236}">
                <a16:creationId xmlns:a16="http://schemas.microsoft.com/office/drawing/2014/main" id="{B8FDC65D-7D8F-3446-81DF-225FA53ABE2D}"/>
              </a:ext>
            </a:extLst>
          </p:cNvPr>
          <p:cNvSpPr txBox="1">
            <a:spLocks noChangeArrowheads="1"/>
          </p:cNvSpPr>
          <p:nvPr/>
        </p:nvSpPr>
        <p:spPr bwMode="auto">
          <a:xfrm>
            <a:off x="7940496" y="1785938"/>
            <a:ext cx="98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a:latin typeface="+mn-lt"/>
              </a:rPr>
              <a:t>Server</a:t>
            </a:r>
          </a:p>
        </p:txBody>
      </p:sp>
      <p:sp>
        <p:nvSpPr>
          <p:cNvPr id="97285" name="Text Box 9">
            <a:extLst>
              <a:ext uri="{FF2B5EF4-FFF2-40B4-BE49-F238E27FC236}">
                <a16:creationId xmlns:a16="http://schemas.microsoft.com/office/drawing/2014/main" id="{726CEE47-83D8-9841-87A5-A28AA3DB6324}"/>
              </a:ext>
            </a:extLst>
          </p:cNvPr>
          <p:cNvSpPr txBox="1">
            <a:spLocks noChangeArrowheads="1"/>
          </p:cNvSpPr>
          <p:nvPr/>
        </p:nvSpPr>
        <p:spPr bwMode="auto">
          <a:xfrm>
            <a:off x="2773699" y="1757363"/>
            <a:ext cx="1210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dirty="0">
                <a:latin typeface="+mn-lt"/>
              </a:rPr>
              <a:t>Browser</a:t>
            </a:r>
          </a:p>
        </p:txBody>
      </p:sp>
      <p:sp>
        <p:nvSpPr>
          <p:cNvPr id="97286" name="Line 10">
            <a:extLst>
              <a:ext uri="{FF2B5EF4-FFF2-40B4-BE49-F238E27FC236}">
                <a16:creationId xmlns:a16="http://schemas.microsoft.com/office/drawing/2014/main" id="{F47E5A2E-226A-C94E-99AF-E4B599340C5F}"/>
              </a:ext>
            </a:extLst>
          </p:cNvPr>
          <p:cNvSpPr>
            <a:spLocks noChangeShapeType="1"/>
          </p:cNvSpPr>
          <p:nvPr/>
        </p:nvSpPr>
        <p:spPr bwMode="auto">
          <a:xfrm>
            <a:off x="3429000" y="2438400"/>
            <a:ext cx="42672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87" name="Text Box 11">
            <a:extLst>
              <a:ext uri="{FF2B5EF4-FFF2-40B4-BE49-F238E27FC236}">
                <a16:creationId xmlns:a16="http://schemas.microsoft.com/office/drawing/2014/main" id="{CBCCF954-A442-5C49-B5F3-A45462B64B31}"/>
              </a:ext>
            </a:extLst>
          </p:cNvPr>
          <p:cNvSpPr txBox="1">
            <a:spLocks noChangeArrowheads="1"/>
          </p:cNvSpPr>
          <p:nvPr/>
        </p:nvSpPr>
        <p:spPr bwMode="auto">
          <a:xfrm rot="345248">
            <a:off x="4940300" y="2209800"/>
            <a:ext cx="214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dirty="0">
                <a:latin typeface="+mn-lt"/>
              </a:rPr>
              <a:t>POST/</a:t>
            </a:r>
            <a:r>
              <a:rPr kumimoji="0" lang="en-US" altLang="en-US" sz="2400" dirty="0" err="1">
                <a:latin typeface="+mn-lt"/>
              </a:rPr>
              <a:t>login.cgi</a:t>
            </a:r>
            <a:endParaRPr kumimoji="0" lang="en-US" altLang="en-US" sz="2400" dirty="0">
              <a:latin typeface="+mn-lt"/>
            </a:endParaRPr>
          </a:p>
        </p:txBody>
      </p:sp>
      <p:sp>
        <p:nvSpPr>
          <p:cNvPr id="97288" name="Line 12">
            <a:extLst>
              <a:ext uri="{FF2B5EF4-FFF2-40B4-BE49-F238E27FC236}">
                <a16:creationId xmlns:a16="http://schemas.microsoft.com/office/drawing/2014/main" id="{80EEE2CB-E6F1-D840-9DE9-8E77FD80716B}"/>
              </a:ext>
            </a:extLst>
          </p:cNvPr>
          <p:cNvSpPr>
            <a:spLocks noChangeShapeType="1"/>
          </p:cNvSpPr>
          <p:nvPr/>
        </p:nvSpPr>
        <p:spPr bwMode="auto">
          <a:xfrm>
            <a:off x="3429000" y="4943475"/>
            <a:ext cx="42672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89" name="Line 13">
            <a:extLst>
              <a:ext uri="{FF2B5EF4-FFF2-40B4-BE49-F238E27FC236}">
                <a16:creationId xmlns:a16="http://schemas.microsoft.com/office/drawing/2014/main" id="{63B47EDD-A490-4E48-AAC7-424C4B6A3EF0}"/>
              </a:ext>
            </a:extLst>
          </p:cNvPr>
          <p:cNvSpPr>
            <a:spLocks noChangeShapeType="1"/>
          </p:cNvSpPr>
          <p:nvPr/>
        </p:nvSpPr>
        <p:spPr bwMode="auto">
          <a:xfrm flipH="1">
            <a:off x="4191000" y="3581400"/>
            <a:ext cx="42672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90" name="Line 14">
            <a:extLst>
              <a:ext uri="{FF2B5EF4-FFF2-40B4-BE49-F238E27FC236}">
                <a16:creationId xmlns:a16="http://schemas.microsoft.com/office/drawing/2014/main" id="{D09C8D46-90BC-6D4E-8611-BDE8F1138C49}"/>
              </a:ext>
            </a:extLst>
          </p:cNvPr>
          <p:cNvSpPr>
            <a:spLocks noChangeShapeType="1"/>
          </p:cNvSpPr>
          <p:nvPr/>
        </p:nvSpPr>
        <p:spPr bwMode="auto">
          <a:xfrm flipH="1">
            <a:off x="4191000" y="5791200"/>
            <a:ext cx="42672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97291" name="Text Box 15">
            <a:extLst>
              <a:ext uri="{FF2B5EF4-FFF2-40B4-BE49-F238E27FC236}">
                <a16:creationId xmlns:a16="http://schemas.microsoft.com/office/drawing/2014/main" id="{06E3AC1B-82FE-7D49-B386-50F4F7693BDF}"/>
              </a:ext>
            </a:extLst>
          </p:cNvPr>
          <p:cNvSpPr txBox="1">
            <a:spLocks noChangeArrowheads="1"/>
          </p:cNvSpPr>
          <p:nvPr/>
        </p:nvSpPr>
        <p:spPr bwMode="auto">
          <a:xfrm rot="-321107">
            <a:off x="4258545" y="3274368"/>
            <a:ext cx="33986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dirty="0">
                <a:latin typeface="+mn-lt"/>
              </a:rPr>
              <a:t>Set-cookie: authenticator</a:t>
            </a:r>
          </a:p>
        </p:txBody>
      </p:sp>
      <p:sp>
        <p:nvSpPr>
          <p:cNvPr id="97292" name="Text Box 16">
            <a:extLst>
              <a:ext uri="{FF2B5EF4-FFF2-40B4-BE49-F238E27FC236}">
                <a16:creationId xmlns:a16="http://schemas.microsoft.com/office/drawing/2014/main" id="{15A2B1F6-0EEE-BA42-9B47-2260A2112E96}"/>
              </a:ext>
            </a:extLst>
          </p:cNvPr>
          <p:cNvSpPr txBox="1">
            <a:spLocks noChangeArrowheads="1"/>
          </p:cNvSpPr>
          <p:nvPr/>
        </p:nvSpPr>
        <p:spPr bwMode="auto">
          <a:xfrm rot="404233">
            <a:off x="4725989" y="4187826"/>
            <a:ext cx="26130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lnSpc>
                <a:spcPct val="80000"/>
              </a:lnSpc>
              <a:buFontTx/>
              <a:buNone/>
            </a:pPr>
            <a:r>
              <a:rPr kumimoji="0" lang="en-US" altLang="en-US" sz="2400" dirty="0">
                <a:latin typeface="+mn-lt"/>
              </a:rPr>
              <a:t>GET…</a:t>
            </a:r>
          </a:p>
          <a:p>
            <a:pPr algn="ctr">
              <a:lnSpc>
                <a:spcPct val="80000"/>
              </a:lnSpc>
              <a:buFontTx/>
              <a:buNone/>
            </a:pPr>
            <a:r>
              <a:rPr kumimoji="0" lang="en-US" altLang="en-US" sz="2400" dirty="0">
                <a:latin typeface="+mn-lt"/>
              </a:rPr>
              <a:t>Cookie: authenticator</a:t>
            </a:r>
          </a:p>
        </p:txBody>
      </p:sp>
      <p:sp>
        <p:nvSpPr>
          <p:cNvPr id="97293" name="Text Box 17">
            <a:extLst>
              <a:ext uri="{FF2B5EF4-FFF2-40B4-BE49-F238E27FC236}">
                <a16:creationId xmlns:a16="http://schemas.microsoft.com/office/drawing/2014/main" id="{6AEEBE45-A016-0543-A205-C48BEF8D68BD}"/>
              </a:ext>
            </a:extLst>
          </p:cNvPr>
          <p:cNvSpPr txBox="1">
            <a:spLocks noChangeArrowheads="1"/>
          </p:cNvSpPr>
          <p:nvPr/>
        </p:nvSpPr>
        <p:spPr bwMode="auto">
          <a:xfrm rot="-321107">
            <a:off x="5276851" y="5561014"/>
            <a:ext cx="1401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dirty="0">
                <a:latin typeface="+mn-lt"/>
              </a:rPr>
              <a:t>response</a:t>
            </a:r>
          </a:p>
        </p:txBody>
      </p:sp>
      <p:sp>
        <p:nvSpPr>
          <p:cNvPr id="3" name="Title 2">
            <a:extLst>
              <a:ext uri="{FF2B5EF4-FFF2-40B4-BE49-F238E27FC236}">
                <a16:creationId xmlns:a16="http://schemas.microsoft.com/office/drawing/2014/main" id="{96C2612A-4863-E34F-9D72-6BBB22CCD109}"/>
              </a:ext>
            </a:extLst>
          </p:cNvPr>
          <p:cNvSpPr>
            <a:spLocks noGrp="1"/>
          </p:cNvSpPr>
          <p:nvPr>
            <p:ph type="title"/>
          </p:nvPr>
        </p:nvSpPr>
        <p:spPr/>
        <p:txBody>
          <a:bodyPr/>
          <a:lstStyle/>
          <a:p>
            <a:r>
              <a:rPr lang="en-US" dirty="0"/>
              <a:t>Cookies-Based Authentication</a:t>
            </a:r>
          </a:p>
        </p:txBody>
      </p:sp>
    </p:spTree>
    <p:extLst>
      <p:ext uri="{BB962C8B-B14F-4D97-AF65-F5344CB8AC3E}">
        <p14:creationId xmlns:p14="http://schemas.microsoft.com/office/powerpoint/2010/main" val="327435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A786841C-E2F8-F64A-A4BC-B21076A4459C}"/>
              </a:ext>
            </a:extLst>
          </p:cNvPr>
          <p:cNvSpPr>
            <a:spLocks noGrp="1"/>
          </p:cNvSpPr>
          <p:nvPr>
            <p:ph type="title"/>
          </p:nvPr>
        </p:nvSpPr>
        <p:spPr/>
        <p:txBody>
          <a:bodyPr/>
          <a:lstStyle/>
          <a:p>
            <a:r>
              <a:rPr lang="en-US" altLang="zh-TW">
                <a:ea typeface="PMingLiU" panose="02020500000000000000" pitchFamily="18" charset="-120"/>
              </a:rPr>
              <a:t>Hiding the Target Element</a:t>
            </a:r>
            <a:endParaRPr lang="zh-TW" altLang="en-US">
              <a:ea typeface="PMingLiU" panose="02020500000000000000" pitchFamily="18" charset="-120"/>
            </a:endParaRPr>
          </a:p>
        </p:txBody>
      </p:sp>
      <p:sp>
        <p:nvSpPr>
          <p:cNvPr id="6" name="矩形 5">
            <a:extLst>
              <a:ext uri="{FF2B5EF4-FFF2-40B4-BE49-F238E27FC236}">
                <a16:creationId xmlns:a16="http://schemas.microsoft.com/office/drawing/2014/main" id="{092F9BA1-66A3-E547-A783-3292154A455A}"/>
              </a:ext>
            </a:extLst>
          </p:cNvPr>
          <p:cNvSpPr/>
          <p:nvPr/>
        </p:nvSpPr>
        <p:spPr>
          <a:xfrm>
            <a:off x="2639616" y="4452446"/>
            <a:ext cx="2232000" cy="576000"/>
          </a:xfrm>
          <a:prstGeom prst="rect">
            <a:avLst/>
          </a:prstGeom>
          <a:solidFill>
            <a:schemeClr val="accent2">
              <a:lumMod val="75000"/>
            </a:schemeClr>
          </a:solidFill>
          <a:scene3d>
            <a:camera prst="isometricBottomDown"/>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Claim your free </a:t>
            </a:r>
            <a:r>
              <a:rPr lang="en-US" altLang="zh-TW" dirty="0" err="1">
                <a:solidFill>
                  <a:schemeClr val="tx1"/>
                </a:solidFill>
              </a:rPr>
              <a:t>iPad</a:t>
            </a:r>
            <a:endParaRPr lang="zh-TW" altLang="en-US" dirty="0">
              <a:solidFill>
                <a:schemeClr val="tx1"/>
              </a:solidFill>
            </a:endParaRPr>
          </a:p>
        </p:txBody>
      </p:sp>
      <p:sp>
        <p:nvSpPr>
          <p:cNvPr id="5" name="矩形 4">
            <a:extLst>
              <a:ext uri="{FF2B5EF4-FFF2-40B4-BE49-F238E27FC236}">
                <a16:creationId xmlns:a16="http://schemas.microsoft.com/office/drawing/2014/main" id="{457BD8A6-3EEC-8048-A806-0E3A0499CB62}"/>
              </a:ext>
            </a:extLst>
          </p:cNvPr>
          <p:cNvSpPr/>
          <p:nvPr/>
        </p:nvSpPr>
        <p:spPr>
          <a:xfrm>
            <a:off x="3215680" y="4164414"/>
            <a:ext cx="1296144" cy="576064"/>
          </a:xfrm>
          <a:prstGeom prst="rect">
            <a:avLst/>
          </a:prstGeom>
          <a:scene3d>
            <a:camera prst="isometricBottomDown"/>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Like</a:t>
            </a:r>
            <a:endParaRPr lang="zh-TW" altLang="en-US" dirty="0">
              <a:solidFill>
                <a:schemeClr val="tx1"/>
              </a:solidFill>
            </a:endParaRPr>
          </a:p>
        </p:txBody>
      </p:sp>
      <p:pic>
        <p:nvPicPr>
          <p:cNvPr id="1028" name="Picture 4" descr="http://www.a-s-i.net/doc/asi-team.app/Contents/Resources/cursor.png">
            <a:extLst>
              <a:ext uri="{FF2B5EF4-FFF2-40B4-BE49-F238E27FC236}">
                <a16:creationId xmlns:a16="http://schemas.microsoft.com/office/drawing/2014/main" id="{B94BCAAB-9E23-9947-8A7E-592AB86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4" y="4524093"/>
            <a:ext cx="37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s://si0.twimg.com/profile_images/2340201028/gi98uk3m8nujqyvmo6sq_normal.jpeg">
            <a:extLst>
              <a:ext uri="{FF2B5EF4-FFF2-40B4-BE49-F238E27FC236}">
                <a16:creationId xmlns:a16="http://schemas.microsoft.com/office/drawing/2014/main" id="{0FFD91F1-048A-1E4F-93EC-DFEABFA56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1399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a:extLst>
              <a:ext uri="{FF2B5EF4-FFF2-40B4-BE49-F238E27FC236}">
                <a16:creationId xmlns:a16="http://schemas.microsoft.com/office/drawing/2014/main" id="{34A9A10A-6537-3645-B037-E85FBA44B3BE}"/>
              </a:ext>
            </a:extLst>
          </p:cNvPr>
          <p:cNvSpPr txBox="1">
            <a:spLocks noChangeArrowheads="1"/>
          </p:cNvSpPr>
          <p:nvPr/>
        </p:nvSpPr>
        <p:spPr bwMode="auto">
          <a:xfrm>
            <a:off x="4727576" y="4214530"/>
            <a:ext cx="1008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Click</a:t>
            </a:r>
            <a:endParaRPr lang="zh-TW" altLang="en-US" sz="1800" b="1">
              <a:solidFill>
                <a:schemeClr val="tx1"/>
              </a:solidFill>
              <a:latin typeface="+mn-lt"/>
              <a:ea typeface="PMingLiU" panose="02020500000000000000" pitchFamily="18" charset="-120"/>
            </a:endParaRPr>
          </a:p>
        </p:txBody>
      </p:sp>
      <p:sp>
        <p:nvSpPr>
          <p:cNvPr id="11" name="矩形 10">
            <a:extLst>
              <a:ext uri="{FF2B5EF4-FFF2-40B4-BE49-F238E27FC236}">
                <a16:creationId xmlns:a16="http://schemas.microsoft.com/office/drawing/2014/main" id="{FFBAE4E6-C8C6-834F-919C-373E4F154C45}"/>
              </a:ext>
            </a:extLst>
          </p:cNvPr>
          <p:cNvSpPr/>
          <p:nvPr/>
        </p:nvSpPr>
        <p:spPr>
          <a:xfrm>
            <a:off x="6816080" y="4740414"/>
            <a:ext cx="1296144" cy="576064"/>
          </a:xfrm>
          <a:prstGeom prst="rect">
            <a:avLst/>
          </a:prstGeom>
          <a:scene3d>
            <a:camera prst="isometricBottomDown"/>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Like</a:t>
            </a:r>
            <a:endParaRPr lang="zh-TW" altLang="en-US" dirty="0">
              <a:solidFill>
                <a:schemeClr val="tx1"/>
              </a:solidFill>
            </a:endParaRPr>
          </a:p>
        </p:txBody>
      </p:sp>
      <p:sp>
        <p:nvSpPr>
          <p:cNvPr id="12" name="矩形 11">
            <a:extLst>
              <a:ext uri="{FF2B5EF4-FFF2-40B4-BE49-F238E27FC236}">
                <a16:creationId xmlns:a16="http://schemas.microsoft.com/office/drawing/2014/main" id="{A4E14E6C-C584-5645-B4A2-1B46F3E8EB8E}"/>
              </a:ext>
            </a:extLst>
          </p:cNvPr>
          <p:cNvSpPr/>
          <p:nvPr/>
        </p:nvSpPr>
        <p:spPr>
          <a:xfrm>
            <a:off x="6456040" y="4380374"/>
            <a:ext cx="2232000" cy="576000"/>
          </a:xfrm>
          <a:prstGeom prst="rect">
            <a:avLst/>
          </a:prstGeom>
          <a:solidFill>
            <a:schemeClr val="accent2">
              <a:lumMod val="75000"/>
            </a:schemeClr>
          </a:solidFill>
          <a:scene3d>
            <a:camera prst="isometricBottomDown"/>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Claim your free </a:t>
            </a:r>
            <a:r>
              <a:rPr lang="en-US" altLang="zh-TW" dirty="0" err="1">
                <a:solidFill>
                  <a:schemeClr val="tx1"/>
                </a:solidFill>
              </a:rPr>
              <a:t>iPad</a:t>
            </a:r>
            <a:endParaRPr lang="zh-TW" altLang="en-US" dirty="0">
              <a:solidFill>
                <a:schemeClr val="tx1"/>
              </a:solidFill>
            </a:endParaRPr>
          </a:p>
        </p:txBody>
      </p:sp>
      <p:sp>
        <p:nvSpPr>
          <p:cNvPr id="15" name="文字方塊 14">
            <a:extLst>
              <a:ext uri="{FF2B5EF4-FFF2-40B4-BE49-F238E27FC236}">
                <a16:creationId xmlns:a16="http://schemas.microsoft.com/office/drawing/2014/main" id="{A0D18FD7-7E8D-2B4D-AA6D-E39C1F470C95}"/>
              </a:ext>
            </a:extLst>
          </p:cNvPr>
          <p:cNvSpPr txBox="1">
            <a:spLocks noChangeArrowheads="1"/>
          </p:cNvSpPr>
          <p:nvPr/>
        </p:nvSpPr>
        <p:spPr bwMode="auto">
          <a:xfrm>
            <a:off x="2063750" y="4597119"/>
            <a:ext cx="1365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z-index: -1</a:t>
            </a:r>
            <a:endParaRPr lang="zh-TW" altLang="en-US" sz="1800" b="1">
              <a:solidFill>
                <a:schemeClr val="tx1"/>
              </a:solidFill>
              <a:latin typeface="+mn-lt"/>
              <a:ea typeface="PMingLiU" panose="02020500000000000000" pitchFamily="18" charset="-120"/>
            </a:endParaRPr>
          </a:p>
        </p:txBody>
      </p:sp>
      <p:sp>
        <p:nvSpPr>
          <p:cNvPr id="16" name="文字方塊 15">
            <a:extLst>
              <a:ext uri="{FF2B5EF4-FFF2-40B4-BE49-F238E27FC236}">
                <a16:creationId xmlns:a16="http://schemas.microsoft.com/office/drawing/2014/main" id="{5673A364-BAA2-BE47-B264-C7EF6332F683}"/>
              </a:ext>
            </a:extLst>
          </p:cNvPr>
          <p:cNvSpPr txBox="1">
            <a:spLocks noChangeArrowheads="1"/>
          </p:cNvSpPr>
          <p:nvPr/>
        </p:nvSpPr>
        <p:spPr bwMode="auto">
          <a:xfrm>
            <a:off x="2782888" y="3731931"/>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opacity: 0.1</a:t>
            </a:r>
            <a:endParaRPr lang="zh-TW" altLang="en-US" sz="1800" b="1">
              <a:solidFill>
                <a:schemeClr val="tx1"/>
              </a:solidFill>
              <a:latin typeface="+mn-lt"/>
              <a:ea typeface="PMingLiU" panose="02020500000000000000" pitchFamily="18" charset="-120"/>
            </a:endParaRPr>
          </a:p>
        </p:txBody>
      </p:sp>
      <p:sp>
        <p:nvSpPr>
          <p:cNvPr id="17" name="文字方塊 16">
            <a:extLst>
              <a:ext uri="{FF2B5EF4-FFF2-40B4-BE49-F238E27FC236}">
                <a16:creationId xmlns:a16="http://schemas.microsoft.com/office/drawing/2014/main" id="{4F5E38D6-F848-D54D-AB7F-7A38E7320AC6}"/>
              </a:ext>
            </a:extLst>
          </p:cNvPr>
          <p:cNvSpPr txBox="1">
            <a:spLocks noChangeArrowheads="1"/>
          </p:cNvSpPr>
          <p:nvPr/>
        </p:nvSpPr>
        <p:spPr bwMode="auto">
          <a:xfrm>
            <a:off x="6456364" y="3731931"/>
            <a:ext cx="22304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pointer-event: none</a:t>
            </a:r>
            <a:endParaRPr lang="zh-TW" altLang="en-US" sz="1800" b="1">
              <a:solidFill>
                <a:schemeClr val="tx1"/>
              </a:solidFill>
              <a:latin typeface="+mn-lt"/>
              <a:ea typeface="PMingLiU" panose="02020500000000000000" pitchFamily="18" charset="-120"/>
            </a:endParaRPr>
          </a:p>
        </p:txBody>
      </p:sp>
      <p:pic>
        <p:nvPicPr>
          <p:cNvPr id="18" name="Picture 4" descr="http://www.a-s-i.net/doc/asi-team.app/Contents/Resources/cursor.png">
            <a:extLst>
              <a:ext uri="{FF2B5EF4-FFF2-40B4-BE49-F238E27FC236}">
                <a16:creationId xmlns:a16="http://schemas.microsoft.com/office/drawing/2014/main" id="{49133B91-185D-B34C-82C1-300FF4C19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326" y="4714593"/>
            <a:ext cx="37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https://si0.twimg.com/profile_images/2340201028/gi98uk3m8nujqyvmo6sq_normal.jpeg">
            <a:extLst>
              <a:ext uri="{FF2B5EF4-FFF2-40B4-BE49-F238E27FC236}">
                <a16:creationId xmlns:a16="http://schemas.microsoft.com/office/drawing/2014/main" id="{D7CD69DF-75B5-9641-AA17-6AB50CB61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53638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字方塊 19">
            <a:extLst>
              <a:ext uri="{FF2B5EF4-FFF2-40B4-BE49-F238E27FC236}">
                <a16:creationId xmlns:a16="http://schemas.microsoft.com/office/drawing/2014/main" id="{D5690434-AB91-EF4B-898D-C779D12951BC}"/>
              </a:ext>
            </a:extLst>
          </p:cNvPr>
          <p:cNvSpPr txBox="1">
            <a:spLocks noChangeArrowheads="1"/>
          </p:cNvSpPr>
          <p:nvPr/>
        </p:nvSpPr>
        <p:spPr bwMode="auto">
          <a:xfrm>
            <a:off x="7993064" y="5438494"/>
            <a:ext cx="1227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Click</a:t>
            </a:r>
            <a:endParaRPr lang="zh-TW" altLang="en-US" sz="1800" b="1">
              <a:solidFill>
                <a:schemeClr val="tx1"/>
              </a:solidFill>
              <a:latin typeface="+mn-lt"/>
              <a:ea typeface="PMingLiU" panose="02020500000000000000" pitchFamily="18" charset="-120"/>
            </a:endParaRPr>
          </a:p>
        </p:txBody>
      </p:sp>
      <p:sp>
        <p:nvSpPr>
          <p:cNvPr id="21" name="TextBox 20">
            <a:extLst>
              <a:ext uri="{FF2B5EF4-FFF2-40B4-BE49-F238E27FC236}">
                <a16:creationId xmlns:a16="http://schemas.microsoft.com/office/drawing/2014/main" id="{F77C0591-434F-1D48-9729-60906CD1767B}"/>
              </a:ext>
            </a:extLst>
          </p:cNvPr>
          <p:cNvSpPr txBox="1"/>
          <p:nvPr/>
        </p:nvSpPr>
        <p:spPr>
          <a:xfrm>
            <a:off x="8468544" y="6165850"/>
            <a:ext cx="3243196" cy="338554"/>
          </a:xfrm>
          <a:prstGeom prst="rect">
            <a:avLst/>
          </a:prstGeom>
          <a:noFill/>
        </p:spPr>
        <p:txBody>
          <a:bodyPr wrap="none" rtlCol="0">
            <a:spAutoFit/>
          </a:bodyPr>
          <a:lstStyle/>
          <a:p>
            <a:r>
              <a:rPr lang="en-US" sz="1600" i="1" dirty="0"/>
              <a:t>“Clickjacking: Attacks and Defenses”</a:t>
            </a:r>
          </a:p>
        </p:txBody>
      </p:sp>
      <p:sp>
        <p:nvSpPr>
          <p:cNvPr id="2" name="TextBox 1">
            <a:extLst>
              <a:ext uri="{FF2B5EF4-FFF2-40B4-BE49-F238E27FC236}">
                <a16:creationId xmlns:a16="http://schemas.microsoft.com/office/drawing/2014/main" id="{D5F95D07-115B-064A-8C0D-474A706F1224}"/>
              </a:ext>
            </a:extLst>
          </p:cNvPr>
          <p:cNvSpPr txBox="1"/>
          <p:nvPr/>
        </p:nvSpPr>
        <p:spPr>
          <a:xfrm>
            <a:off x="1066800" y="2028379"/>
            <a:ext cx="5029200" cy="1323439"/>
          </a:xfrm>
          <a:prstGeom prst="rect">
            <a:avLst/>
          </a:prstGeom>
          <a:noFill/>
        </p:spPr>
        <p:txBody>
          <a:bodyPr wrap="square" rtlCol="0">
            <a:spAutoFit/>
          </a:bodyPr>
          <a:lstStyle/>
          <a:p>
            <a:r>
              <a:rPr lang="en-US" altLang="zh-TW" sz="2000" dirty="0">
                <a:ea typeface="PMingLiU" panose="02020500000000000000" pitchFamily="18" charset="-120"/>
              </a:rPr>
              <a:t>Use CSS </a:t>
            </a:r>
            <a:r>
              <a:rPr lang="en-US" altLang="zh-TW" sz="2000" dirty="0">
                <a:latin typeface="Courier New" panose="02070309020205020404" pitchFamily="49" charset="0"/>
                <a:ea typeface="PMingLiU" panose="02020500000000000000" pitchFamily="18" charset="-120"/>
                <a:cs typeface="Courier New" panose="02070309020205020404" pitchFamily="49" charset="0"/>
              </a:rPr>
              <a:t>opacity</a:t>
            </a:r>
            <a:r>
              <a:rPr lang="en-US" altLang="zh-TW" sz="2000" dirty="0">
                <a:ea typeface="PMingLiU" panose="02020500000000000000" pitchFamily="18" charset="-120"/>
              </a:rPr>
              <a:t> property and </a:t>
            </a:r>
            <a:r>
              <a:rPr lang="en-US" altLang="zh-TW" sz="2000" dirty="0">
                <a:latin typeface="Courier New" panose="02070309020205020404" pitchFamily="49" charset="0"/>
                <a:ea typeface="PMingLiU" panose="02020500000000000000" pitchFamily="18" charset="-120"/>
              </a:rPr>
              <a:t>z-index</a:t>
            </a:r>
            <a:r>
              <a:rPr lang="en-US" altLang="zh-TW" sz="2000" dirty="0">
                <a:ea typeface="PMingLiU" panose="02020500000000000000" pitchFamily="18" charset="-120"/>
              </a:rPr>
              <a:t> property to hide target element and make other element float </a:t>
            </a:r>
            <a:r>
              <a:rPr lang="en-US" altLang="zh-TW" sz="2000" u="sng" dirty="0">
                <a:ea typeface="PMingLiU" panose="02020500000000000000" pitchFamily="18" charset="-120"/>
              </a:rPr>
              <a:t>under</a:t>
            </a:r>
            <a:r>
              <a:rPr lang="en-US" altLang="zh-TW" sz="2000" dirty="0">
                <a:ea typeface="PMingLiU" panose="02020500000000000000" pitchFamily="18" charset="-120"/>
              </a:rPr>
              <a:t> the target element</a:t>
            </a:r>
          </a:p>
          <a:p>
            <a:endParaRPr lang="en-US" sz="2000" dirty="0"/>
          </a:p>
        </p:txBody>
      </p:sp>
      <p:sp>
        <p:nvSpPr>
          <p:cNvPr id="4" name="Rectangle 3">
            <a:extLst>
              <a:ext uri="{FF2B5EF4-FFF2-40B4-BE49-F238E27FC236}">
                <a16:creationId xmlns:a16="http://schemas.microsoft.com/office/drawing/2014/main" id="{647F9F0D-53C4-0F47-9AB5-C4598569B8D3}"/>
              </a:ext>
            </a:extLst>
          </p:cNvPr>
          <p:cNvSpPr/>
          <p:nvPr/>
        </p:nvSpPr>
        <p:spPr>
          <a:xfrm>
            <a:off x="6442624" y="2018564"/>
            <a:ext cx="4530176" cy="1015663"/>
          </a:xfrm>
          <a:prstGeom prst="rect">
            <a:avLst/>
          </a:prstGeom>
        </p:spPr>
        <p:txBody>
          <a:bodyPr wrap="square">
            <a:spAutoFit/>
          </a:bodyPr>
          <a:lstStyle/>
          <a:p>
            <a:r>
              <a:rPr lang="en-US" altLang="zh-TW" sz="2000" dirty="0">
                <a:ea typeface="PMingLiU" panose="02020500000000000000" pitchFamily="18" charset="-120"/>
              </a:rPr>
              <a:t>Use CSS </a:t>
            </a:r>
            <a:r>
              <a:rPr lang="en-US" altLang="zh-TW" sz="2000" dirty="0">
                <a:latin typeface="Courier New" panose="02070309020205020404" pitchFamily="49" charset="0"/>
                <a:ea typeface="PMingLiU" panose="02020500000000000000" pitchFamily="18" charset="-120"/>
              </a:rPr>
              <a:t>pointer-events: none</a:t>
            </a:r>
            <a:r>
              <a:rPr lang="en-US" altLang="zh-TW" sz="2000" dirty="0">
                <a:ea typeface="PMingLiU" panose="02020500000000000000" pitchFamily="18" charset="-120"/>
              </a:rPr>
              <a:t> property to cover other element </a:t>
            </a:r>
            <a:r>
              <a:rPr lang="en-US" altLang="zh-TW" sz="2000" u="sng" dirty="0">
                <a:ea typeface="PMingLiU" panose="02020500000000000000" pitchFamily="18" charset="-120"/>
              </a:rPr>
              <a:t>over</a:t>
            </a:r>
            <a:r>
              <a:rPr lang="en-US" altLang="zh-TW" sz="2000" dirty="0">
                <a:ea typeface="PMingLiU" panose="02020500000000000000" pitchFamily="18" charset="-120"/>
              </a:rPr>
              <a:t> the target element</a:t>
            </a:r>
          </a:p>
        </p:txBody>
      </p:sp>
    </p:spTree>
    <p:extLst>
      <p:ext uri="{BB962C8B-B14F-4D97-AF65-F5344CB8AC3E}">
        <p14:creationId xmlns:p14="http://schemas.microsoft.com/office/powerpoint/2010/main" val="62611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nodeType="clickEffect">
                                  <p:stCondLst>
                                    <p:cond delay="0"/>
                                  </p:stCondLst>
                                  <p:childTnLst>
                                    <p:set>
                                      <p:cBhvr rctx="PPT">
                                        <p:cTn id="18" dur="indefinite"/>
                                        <p:tgtEl>
                                          <p:spTgt spid="5"/>
                                        </p:tgtEl>
                                        <p:attrNameLst>
                                          <p:attrName>style.opacity</p:attrName>
                                        </p:attrNameLst>
                                      </p:cBhvr>
                                      <p:to>
                                        <p:strVal val="0.25"/>
                                      </p:to>
                                    </p:set>
                                    <p:animEffect filter="image" prLst="opacity: 0.25">
                                      <p:cBhvr rctx="IE">
                                        <p:cTn id="19" dur="indefinite"/>
                                        <p:tgtEl>
                                          <p:spTgt spid="5"/>
                                        </p:tgtEl>
                                      </p:cBhvr>
                                    </p:animEffec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anim calcmode="lin" valueType="num">
                                      <p:cBhvr>
                                        <p:cTn id="28" dur="500" fill="hold"/>
                                        <p:tgtEl>
                                          <p:spTgt spid="1028"/>
                                        </p:tgtEl>
                                        <p:attrNameLst>
                                          <p:attrName>ppt_x</p:attrName>
                                        </p:attrNameLst>
                                      </p:cBhvr>
                                      <p:tavLst>
                                        <p:tav tm="0">
                                          <p:val>
                                            <p:strVal val="#ppt_x"/>
                                          </p:val>
                                        </p:tav>
                                        <p:tav tm="100000">
                                          <p:val>
                                            <p:strVal val="#ppt_x"/>
                                          </p:val>
                                        </p:tav>
                                      </p:tavLst>
                                    </p:anim>
                                    <p:anim calcmode="lin" valueType="num">
                                      <p:cBhvr>
                                        <p:cTn id="29"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nodeType="click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circle(out)">
                                      <p:cBhvr>
                                        <p:cTn id="34" dur="250"/>
                                        <p:tgtEl>
                                          <p:spTgt spid="1030"/>
                                        </p:tgtEl>
                                      </p:cBhvr>
                                    </p:animEffect>
                                  </p:childTnLst>
                                </p:cTn>
                              </p:par>
                            </p:childTnLst>
                          </p:cTn>
                        </p:par>
                        <p:par>
                          <p:cTn id="35" fill="hold">
                            <p:stCondLst>
                              <p:cond delay="250"/>
                            </p:stCondLst>
                            <p:childTnLst>
                              <p:par>
                                <p:cTn id="36" presetID="1"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anim calcmode="lin" valueType="num">
                                      <p:cBhvr>
                                        <p:cTn id="55" dur="500" fill="hold"/>
                                        <p:tgtEl>
                                          <p:spTgt spid="18"/>
                                        </p:tgtEl>
                                        <p:attrNameLst>
                                          <p:attrName>ppt_x</p:attrName>
                                        </p:attrNameLst>
                                      </p:cBhvr>
                                      <p:tavLst>
                                        <p:tav tm="0">
                                          <p:val>
                                            <p:strVal val="#ppt_x"/>
                                          </p:val>
                                        </p:tav>
                                        <p:tav tm="100000">
                                          <p:val>
                                            <p:strVal val="#ppt_x"/>
                                          </p:val>
                                        </p:tav>
                                      </p:tavLst>
                                    </p:anim>
                                    <p:anim calcmode="lin" valueType="num">
                                      <p:cBhvr>
                                        <p:cTn id="56"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32"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circle(out)">
                                      <p:cBhvr>
                                        <p:cTn id="61" dur="250"/>
                                        <p:tgtEl>
                                          <p:spTgt spid="19"/>
                                        </p:tgtEl>
                                      </p:cBhvr>
                                    </p:animEffect>
                                  </p:childTnLst>
                                </p:cTn>
                              </p:par>
                            </p:childTnLst>
                          </p:cTn>
                        </p:par>
                        <p:par>
                          <p:cTn id="62" fill="hold">
                            <p:stCondLst>
                              <p:cond delay="250"/>
                            </p:stCondLst>
                            <p:childTnLst>
                              <p:par>
                                <p:cTn id="63" presetID="1"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P spid="20" grpId="0"/>
      <p:bldP spid="2"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A786841C-E2F8-F64A-A4BC-B21076A4459C}"/>
              </a:ext>
            </a:extLst>
          </p:cNvPr>
          <p:cNvSpPr>
            <a:spLocks noGrp="1"/>
          </p:cNvSpPr>
          <p:nvPr>
            <p:ph type="title"/>
          </p:nvPr>
        </p:nvSpPr>
        <p:spPr/>
        <p:txBody>
          <a:bodyPr/>
          <a:lstStyle/>
          <a:p>
            <a:r>
              <a:rPr lang="en-US" altLang="zh-TW" dirty="0">
                <a:ea typeface="PMingLiU" panose="02020500000000000000" pitchFamily="18" charset="-120"/>
              </a:rPr>
              <a:t>Partial Overlays and Cropping</a:t>
            </a:r>
            <a:endParaRPr lang="zh-TW" altLang="en-US" dirty="0">
              <a:ea typeface="PMingLiU" panose="02020500000000000000" pitchFamily="18" charset="-120"/>
            </a:endParaRPr>
          </a:p>
        </p:txBody>
      </p:sp>
      <p:sp>
        <p:nvSpPr>
          <p:cNvPr id="21" name="TextBox 20">
            <a:extLst>
              <a:ext uri="{FF2B5EF4-FFF2-40B4-BE49-F238E27FC236}">
                <a16:creationId xmlns:a16="http://schemas.microsoft.com/office/drawing/2014/main" id="{F77C0591-434F-1D48-9729-60906CD1767B}"/>
              </a:ext>
            </a:extLst>
          </p:cNvPr>
          <p:cNvSpPr txBox="1"/>
          <p:nvPr/>
        </p:nvSpPr>
        <p:spPr>
          <a:xfrm>
            <a:off x="8468544" y="6165850"/>
            <a:ext cx="3243196" cy="338554"/>
          </a:xfrm>
          <a:prstGeom prst="rect">
            <a:avLst/>
          </a:prstGeom>
          <a:noFill/>
        </p:spPr>
        <p:txBody>
          <a:bodyPr wrap="none" rtlCol="0">
            <a:spAutoFit/>
          </a:bodyPr>
          <a:lstStyle/>
          <a:p>
            <a:r>
              <a:rPr lang="en-US" sz="1600" i="1" dirty="0"/>
              <a:t>“Clickjacking: Attacks and Defenses”</a:t>
            </a:r>
          </a:p>
        </p:txBody>
      </p:sp>
      <p:sp>
        <p:nvSpPr>
          <p:cNvPr id="2" name="TextBox 1">
            <a:extLst>
              <a:ext uri="{FF2B5EF4-FFF2-40B4-BE49-F238E27FC236}">
                <a16:creationId xmlns:a16="http://schemas.microsoft.com/office/drawing/2014/main" id="{D5F95D07-115B-064A-8C0D-474A706F1224}"/>
              </a:ext>
            </a:extLst>
          </p:cNvPr>
          <p:cNvSpPr txBox="1"/>
          <p:nvPr/>
        </p:nvSpPr>
        <p:spPr>
          <a:xfrm>
            <a:off x="1066800" y="2028379"/>
            <a:ext cx="5223424" cy="1323439"/>
          </a:xfrm>
          <a:prstGeom prst="rect">
            <a:avLst/>
          </a:prstGeom>
          <a:noFill/>
        </p:spPr>
        <p:txBody>
          <a:bodyPr wrap="square" rtlCol="0">
            <a:spAutoFit/>
          </a:bodyPr>
          <a:lstStyle/>
          <a:p>
            <a:r>
              <a:rPr lang="en-US" altLang="zh-TW" sz="2000" dirty="0">
                <a:ea typeface="PMingLiU" panose="02020500000000000000" pitchFamily="18" charset="-120"/>
              </a:rPr>
              <a:t>Overlay other elements onto an iframe using CSS </a:t>
            </a:r>
            <a:r>
              <a:rPr lang="en-US" altLang="zh-TW" sz="2000" dirty="0">
                <a:latin typeface="Courier New" panose="02070309020205020404" pitchFamily="49" charset="0"/>
                <a:ea typeface="PMingLiU" panose="02020500000000000000" pitchFamily="18" charset="-120"/>
                <a:cs typeface="Courier New" panose="02070309020205020404" pitchFamily="49" charset="0"/>
              </a:rPr>
              <a:t>z-index</a:t>
            </a:r>
            <a:r>
              <a:rPr lang="en-US" altLang="zh-TW" sz="2000" dirty="0">
                <a:ea typeface="PMingLiU" panose="02020500000000000000" pitchFamily="18" charset="-120"/>
              </a:rPr>
              <a:t> property or Flash Window Mode </a:t>
            </a:r>
            <a:r>
              <a:rPr lang="en-US" altLang="zh-TW" sz="2000" dirty="0" err="1">
                <a:latin typeface="Courier New" panose="02070309020205020404" pitchFamily="49" charset="0"/>
                <a:ea typeface="PMingLiU" panose="02020500000000000000" pitchFamily="18" charset="-120"/>
              </a:rPr>
              <a:t>wmode</a:t>
            </a:r>
            <a:r>
              <a:rPr lang="en-US" altLang="zh-TW" sz="2000" dirty="0">
                <a:latin typeface="Courier New" panose="02070309020205020404" pitchFamily="49" charset="0"/>
                <a:ea typeface="PMingLiU" panose="02020500000000000000" pitchFamily="18" charset="-120"/>
              </a:rPr>
              <a:t>=direct</a:t>
            </a:r>
            <a:r>
              <a:rPr lang="en-US" altLang="zh-TW" sz="2000" dirty="0">
                <a:ea typeface="PMingLiU" panose="02020500000000000000" pitchFamily="18" charset="-120"/>
              </a:rPr>
              <a:t> property</a:t>
            </a:r>
          </a:p>
          <a:p>
            <a:endParaRPr lang="en-US" sz="2000" dirty="0"/>
          </a:p>
        </p:txBody>
      </p:sp>
      <p:sp>
        <p:nvSpPr>
          <p:cNvPr id="4" name="Rectangle 3">
            <a:extLst>
              <a:ext uri="{FF2B5EF4-FFF2-40B4-BE49-F238E27FC236}">
                <a16:creationId xmlns:a16="http://schemas.microsoft.com/office/drawing/2014/main" id="{647F9F0D-53C4-0F47-9AB5-C4598569B8D3}"/>
              </a:ext>
            </a:extLst>
          </p:cNvPr>
          <p:cNvSpPr/>
          <p:nvPr/>
        </p:nvSpPr>
        <p:spPr>
          <a:xfrm>
            <a:off x="6442624" y="2018564"/>
            <a:ext cx="4682576" cy="707886"/>
          </a:xfrm>
          <a:prstGeom prst="rect">
            <a:avLst/>
          </a:prstGeom>
        </p:spPr>
        <p:txBody>
          <a:bodyPr wrap="square">
            <a:spAutoFit/>
          </a:bodyPr>
          <a:lstStyle/>
          <a:p>
            <a:r>
              <a:rPr lang="en-US" altLang="zh-TW" sz="2000" dirty="0">
                <a:ea typeface="PMingLiU" panose="02020500000000000000" pitchFamily="18" charset="-120"/>
              </a:rPr>
              <a:t>Wrap target element in a new iframe and choose CSS position offset properties</a:t>
            </a:r>
          </a:p>
        </p:txBody>
      </p:sp>
      <p:grpSp>
        <p:nvGrpSpPr>
          <p:cNvPr id="22" name="群組 8">
            <a:extLst>
              <a:ext uri="{FF2B5EF4-FFF2-40B4-BE49-F238E27FC236}">
                <a16:creationId xmlns:a16="http://schemas.microsoft.com/office/drawing/2014/main" id="{B460D5D3-4C23-4A40-B6A6-11059B693FB0}"/>
              </a:ext>
            </a:extLst>
          </p:cNvPr>
          <p:cNvGrpSpPr/>
          <p:nvPr/>
        </p:nvGrpSpPr>
        <p:grpSpPr>
          <a:xfrm>
            <a:off x="2431976" y="3800681"/>
            <a:ext cx="3456384" cy="1728192"/>
            <a:chOff x="1115616" y="4221088"/>
            <a:chExt cx="2592288" cy="1296144"/>
          </a:xfrm>
          <a:scene3d>
            <a:camera prst="isometricBottomDown"/>
            <a:lightRig rig="threePt" dir="t"/>
          </a:scene3d>
        </p:grpSpPr>
        <p:sp>
          <p:nvSpPr>
            <p:cNvPr id="23" name="圓角矩形 3">
              <a:extLst>
                <a:ext uri="{FF2B5EF4-FFF2-40B4-BE49-F238E27FC236}">
                  <a16:creationId xmlns:a16="http://schemas.microsoft.com/office/drawing/2014/main" id="{22596860-E9DB-A64B-9E25-36648CFEE24B}"/>
                </a:ext>
              </a:extLst>
            </p:cNvPr>
            <p:cNvSpPr/>
            <p:nvPr/>
          </p:nvSpPr>
          <p:spPr>
            <a:xfrm>
              <a:off x="1511660" y="5085184"/>
              <a:ext cx="180020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PayPal Checkout</a:t>
              </a:r>
              <a:endParaRPr lang="zh-TW" altLang="en-US" dirty="0">
                <a:solidFill>
                  <a:schemeClr val="tx1"/>
                </a:solidFill>
              </a:endParaRPr>
            </a:p>
          </p:txBody>
        </p:sp>
        <p:sp>
          <p:nvSpPr>
            <p:cNvPr id="24" name="文字方塊 4">
              <a:extLst>
                <a:ext uri="{FF2B5EF4-FFF2-40B4-BE49-F238E27FC236}">
                  <a16:creationId xmlns:a16="http://schemas.microsoft.com/office/drawing/2014/main" id="{44FADC90-F8D8-D04C-8E4B-229C879ED253}"/>
                </a:ext>
              </a:extLst>
            </p:cNvPr>
            <p:cNvSpPr txBox="1"/>
            <p:nvPr/>
          </p:nvSpPr>
          <p:spPr>
            <a:xfrm>
              <a:off x="1186913" y="4293096"/>
              <a:ext cx="2449695" cy="692498"/>
            </a:xfrm>
            <a:prstGeom prst="rect">
              <a:avLst/>
            </a:prstGeom>
            <a:noFill/>
          </p:spPr>
          <p:txBody>
            <a:bodyPr>
              <a:spAutoFit/>
            </a:bodyPr>
            <a:lstStyle/>
            <a:p>
              <a:pPr>
                <a:buFontTx/>
                <a:buNone/>
                <a:defRPr/>
              </a:pPr>
              <a:r>
                <a:rPr lang="en-US" altLang="zh-TW" b="1" u="sng" dirty="0" err="1"/>
                <a:t>Paypal</a:t>
              </a:r>
              <a:r>
                <a:rPr lang="en-US" altLang="zh-TW" b="1" u="sng" dirty="0"/>
                <a:t> Information</a:t>
              </a:r>
            </a:p>
            <a:p>
              <a:pPr>
                <a:buFontTx/>
                <a:buNone/>
                <a:defRPr/>
              </a:pPr>
              <a:endParaRPr lang="en-US" altLang="zh-TW" b="1" dirty="0"/>
            </a:p>
            <a:p>
              <a:pPr>
                <a:buFontTx/>
                <a:buNone/>
                <a:defRPr/>
              </a:pPr>
              <a:r>
                <a:rPr lang="en-US" altLang="zh-TW" b="1" dirty="0"/>
                <a:t>Pay to attacker: 1000 USD</a:t>
              </a:r>
              <a:endParaRPr lang="zh-TW" altLang="en-US" b="1" dirty="0"/>
            </a:p>
          </p:txBody>
        </p:sp>
        <p:sp>
          <p:nvSpPr>
            <p:cNvPr id="25" name="矩形 5">
              <a:extLst>
                <a:ext uri="{FF2B5EF4-FFF2-40B4-BE49-F238E27FC236}">
                  <a16:creationId xmlns:a16="http://schemas.microsoft.com/office/drawing/2014/main" id="{E43BBA93-A98A-3B41-B46B-A573B8A8A612}"/>
                </a:ext>
              </a:extLst>
            </p:cNvPr>
            <p:cNvSpPr/>
            <p:nvPr/>
          </p:nvSpPr>
          <p:spPr>
            <a:xfrm>
              <a:off x="1115616" y="4221088"/>
              <a:ext cx="2592288"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TW" altLang="en-US">
                <a:solidFill>
                  <a:schemeClr val="tx1"/>
                </a:solidFill>
              </a:endParaRPr>
            </a:p>
          </p:txBody>
        </p:sp>
      </p:grpSp>
      <p:sp>
        <p:nvSpPr>
          <p:cNvPr id="26" name="文字方塊 7">
            <a:extLst>
              <a:ext uri="{FF2B5EF4-FFF2-40B4-BE49-F238E27FC236}">
                <a16:creationId xmlns:a16="http://schemas.microsoft.com/office/drawing/2014/main" id="{834F231E-8D36-B74A-9E88-F756F53B3785}"/>
              </a:ext>
            </a:extLst>
          </p:cNvPr>
          <p:cNvSpPr txBox="1"/>
          <p:nvPr/>
        </p:nvSpPr>
        <p:spPr>
          <a:xfrm>
            <a:off x="2407260" y="4448754"/>
            <a:ext cx="3841140" cy="369332"/>
          </a:xfrm>
          <a:prstGeom prst="rect">
            <a:avLst/>
          </a:prstGeom>
          <a:solidFill>
            <a:schemeClr val="bg1"/>
          </a:solidFill>
          <a:ln w="19050">
            <a:solidFill>
              <a:schemeClr val="bg1">
                <a:lumMod val="50000"/>
              </a:schemeClr>
            </a:solidFill>
          </a:ln>
          <a:scene3d>
            <a:camera prst="isometricBottomDown"/>
            <a:lightRig rig="threePt" dir="t"/>
          </a:scene3d>
        </p:spPr>
        <p:txBody>
          <a:bodyPr>
            <a:spAutoFit/>
          </a:bodyPr>
          <a:lstStyle/>
          <a:p>
            <a:pPr>
              <a:buFontTx/>
              <a:buNone/>
              <a:defRPr/>
            </a:pPr>
            <a:r>
              <a:rPr lang="en-US" altLang="zh-TW" b="1" dirty="0"/>
              <a:t>   Pay to charity: 10 USD</a:t>
            </a:r>
            <a:endParaRPr lang="zh-TW" altLang="en-US" b="1" dirty="0"/>
          </a:p>
        </p:txBody>
      </p:sp>
      <p:sp>
        <p:nvSpPr>
          <p:cNvPr id="27" name="文字方塊 9">
            <a:extLst>
              <a:ext uri="{FF2B5EF4-FFF2-40B4-BE49-F238E27FC236}">
                <a16:creationId xmlns:a16="http://schemas.microsoft.com/office/drawing/2014/main" id="{18C98749-3083-0D42-AA7C-6EBF77CBF381}"/>
              </a:ext>
            </a:extLst>
          </p:cNvPr>
          <p:cNvSpPr txBox="1">
            <a:spLocks noChangeArrowheads="1"/>
          </p:cNvSpPr>
          <p:nvPr/>
        </p:nvSpPr>
        <p:spPr bwMode="auto">
          <a:xfrm>
            <a:off x="1905001" y="3488937"/>
            <a:ext cx="1247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z-index: 1</a:t>
            </a:r>
            <a:endParaRPr lang="zh-TW" altLang="en-US" sz="1800" b="1">
              <a:solidFill>
                <a:schemeClr val="tx1"/>
              </a:solidFill>
              <a:latin typeface="+mn-lt"/>
              <a:ea typeface="PMingLiU" panose="02020500000000000000" pitchFamily="18" charset="-120"/>
            </a:endParaRPr>
          </a:p>
        </p:txBody>
      </p:sp>
      <p:sp>
        <p:nvSpPr>
          <p:cNvPr id="28" name="文字方塊 10">
            <a:extLst>
              <a:ext uri="{FF2B5EF4-FFF2-40B4-BE49-F238E27FC236}">
                <a16:creationId xmlns:a16="http://schemas.microsoft.com/office/drawing/2014/main" id="{5E23EECF-BEAB-BA42-9AAD-5D2C99538071}"/>
              </a:ext>
            </a:extLst>
          </p:cNvPr>
          <p:cNvSpPr txBox="1">
            <a:spLocks noChangeArrowheads="1"/>
          </p:cNvSpPr>
          <p:nvPr/>
        </p:nvSpPr>
        <p:spPr bwMode="auto">
          <a:xfrm>
            <a:off x="3800475" y="3441312"/>
            <a:ext cx="1536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PayPal iframe</a:t>
            </a:r>
            <a:endParaRPr lang="zh-TW" altLang="en-US" sz="1800" b="1">
              <a:solidFill>
                <a:schemeClr val="tx1"/>
              </a:solidFill>
              <a:latin typeface="+mn-lt"/>
              <a:ea typeface="PMingLiU" panose="02020500000000000000" pitchFamily="18" charset="-120"/>
            </a:endParaRPr>
          </a:p>
        </p:txBody>
      </p:sp>
      <p:grpSp>
        <p:nvGrpSpPr>
          <p:cNvPr id="29" name="群組 11">
            <a:extLst>
              <a:ext uri="{FF2B5EF4-FFF2-40B4-BE49-F238E27FC236}">
                <a16:creationId xmlns:a16="http://schemas.microsoft.com/office/drawing/2014/main" id="{47A1A566-D7D7-114B-8F32-AE723A79615A}"/>
              </a:ext>
            </a:extLst>
          </p:cNvPr>
          <p:cNvGrpSpPr/>
          <p:nvPr/>
        </p:nvGrpSpPr>
        <p:grpSpPr>
          <a:xfrm>
            <a:off x="6358768" y="3861601"/>
            <a:ext cx="3456384" cy="1728192"/>
            <a:chOff x="1115616" y="4221088"/>
            <a:chExt cx="2592288" cy="1296144"/>
          </a:xfrm>
          <a:scene3d>
            <a:camera prst="isometricBottomDown"/>
            <a:lightRig rig="threePt" dir="t"/>
          </a:scene3d>
        </p:grpSpPr>
        <p:sp>
          <p:nvSpPr>
            <p:cNvPr id="30" name="圓角矩形 12">
              <a:extLst>
                <a:ext uri="{FF2B5EF4-FFF2-40B4-BE49-F238E27FC236}">
                  <a16:creationId xmlns:a16="http://schemas.microsoft.com/office/drawing/2014/main" id="{68032150-82E7-B846-B0F1-721C15C5603E}"/>
                </a:ext>
              </a:extLst>
            </p:cNvPr>
            <p:cNvSpPr/>
            <p:nvPr/>
          </p:nvSpPr>
          <p:spPr>
            <a:xfrm>
              <a:off x="1511660" y="5085184"/>
              <a:ext cx="180020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altLang="zh-TW" dirty="0">
                  <a:solidFill>
                    <a:schemeClr val="tx1"/>
                  </a:solidFill>
                </a:rPr>
                <a:t>PayPal Checkout</a:t>
              </a:r>
              <a:endParaRPr lang="zh-TW" altLang="en-US" dirty="0">
                <a:solidFill>
                  <a:schemeClr val="tx1"/>
                </a:solidFill>
              </a:endParaRPr>
            </a:p>
          </p:txBody>
        </p:sp>
        <p:sp>
          <p:nvSpPr>
            <p:cNvPr id="31" name="文字方塊 13">
              <a:extLst>
                <a:ext uri="{FF2B5EF4-FFF2-40B4-BE49-F238E27FC236}">
                  <a16:creationId xmlns:a16="http://schemas.microsoft.com/office/drawing/2014/main" id="{F4C49A69-3D85-0744-96B8-C0144ADB3483}"/>
                </a:ext>
              </a:extLst>
            </p:cNvPr>
            <p:cNvSpPr txBox="1"/>
            <p:nvPr/>
          </p:nvSpPr>
          <p:spPr>
            <a:xfrm>
              <a:off x="1186913" y="4293096"/>
              <a:ext cx="2449695" cy="692498"/>
            </a:xfrm>
            <a:prstGeom prst="rect">
              <a:avLst/>
            </a:prstGeom>
            <a:noFill/>
          </p:spPr>
          <p:txBody>
            <a:bodyPr>
              <a:spAutoFit/>
            </a:bodyPr>
            <a:lstStyle/>
            <a:p>
              <a:pPr>
                <a:buFontTx/>
                <a:buNone/>
                <a:defRPr/>
              </a:pPr>
              <a:r>
                <a:rPr lang="en-US" altLang="zh-TW" b="1" u="sng" dirty="0" err="1"/>
                <a:t>Paypal</a:t>
              </a:r>
              <a:r>
                <a:rPr lang="en-US" altLang="zh-TW" b="1" u="sng" dirty="0"/>
                <a:t> Information</a:t>
              </a:r>
            </a:p>
            <a:p>
              <a:pPr>
                <a:buFontTx/>
                <a:buNone/>
                <a:defRPr/>
              </a:pPr>
              <a:endParaRPr lang="en-US" altLang="zh-TW" b="1" dirty="0"/>
            </a:p>
            <a:p>
              <a:pPr>
                <a:buFontTx/>
                <a:buNone/>
                <a:defRPr/>
              </a:pPr>
              <a:r>
                <a:rPr lang="en-US" altLang="zh-TW" b="1" dirty="0"/>
                <a:t>Pay to attacker: 1000 USD</a:t>
              </a:r>
              <a:endParaRPr lang="zh-TW" altLang="en-US" b="1" dirty="0"/>
            </a:p>
          </p:txBody>
        </p:sp>
        <p:sp>
          <p:nvSpPr>
            <p:cNvPr id="32" name="矩形 14">
              <a:extLst>
                <a:ext uri="{FF2B5EF4-FFF2-40B4-BE49-F238E27FC236}">
                  <a16:creationId xmlns:a16="http://schemas.microsoft.com/office/drawing/2014/main" id="{D9EAD525-A803-764C-BC1F-A126D6261330}"/>
                </a:ext>
              </a:extLst>
            </p:cNvPr>
            <p:cNvSpPr/>
            <p:nvPr/>
          </p:nvSpPr>
          <p:spPr>
            <a:xfrm>
              <a:off x="1115616" y="4221088"/>
              <a:ext cx="2592288" cy="12961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TW" altLang="en-US">
                <a:solidFill>
                  <a:schemeClr val="tx1"/>
                </a:solidFill>
              </a:endParaRPr>
            </a:p>
          </p:txBody>
        </p:sp>
      </p:grpSp>
      <p:grpSp>
        <p:nvGrpSpPr>
          <p:cNvPr id="33" name="群組 17">
            <a:extLst>
              <a:ext uri="{FF2B5EF4-FFF2-40B4-BE49-F238E27FC236}">
                <a16:creationId xmlns:a16="http://schemas.microsoft.com/office/drawing/2014/main" id="{37A3C12B-814A-644B-90BF-2FC41A5E2E9A}"/>
              </a:ext>
            </a:extLst>
          </p:cNvPr>
          <p:cNvGrpSpPr>
            <a:grpSpLocks/>
          </p:cNvGrpSpPr>
          <p:nvPr/>
        </p:nvGrpSpPr>
        <p:grpSpPr bwMode="auto">
          <a:xfrm>
            <a:off x="6646864" y="4006461"/>
            <a:ext cx="3563937" cy="1008062"/>
            <a:chOff x="4788024" y="4725256"/>
            <a:chExt cx="3564000" cy="1008777"/>
          </a:xfrm>
        </p:grpSpPr>
        <p:sp>
          <p:nvSpPr>
            <p:cNvPr id="34" name="矩形 15">
              <a:extLst>
                <a:ext uri="{FF2B5EF4-FFF2-40B4-BE49-F238E27FC236}">
                  <a16:creationId xmlns:a16="http://schemas.microsoft.com/office/drawing/2014/main" id="{68BEDFCB-318B-4147-BF75-659FB1B43479}"/>
                </a:ext>
              </a:extLst>
            </p:cNvPr>
            <p:cNvSpPr/>
            <p:nvPr/>
          </p:nvSpPr>
          <p:spPr>
            <a:xfrm>
              <a:off x="4788024" y="4797152"/>
              <a:ext cx="3456384" cy="936881"/>
            </a:xfrm>
            <a:prstGeom prst="rect">
              <a:avLst/>
            </a:prstGeom>
            <a:solidFill>
              <a:schemeClr val="bg1"/>
            </a:solidFill>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TW" altLang="en-US">
                <a:solidFill>
                  <a:schemeClr val="tx1"/>
                </a:solidFill>
              </a:endParaRPr>
            </a:p>
          </p:txBody>
        </p:sp>
        <p:sp>
          <p:nvSpPr>
            <p:cNvPr id="35" name="矩形 16">
              <a:extLst>
                <a:ext uri="{FF2B5EF4-FFF2-40B4-BE49-F238E27FC236}">
                  <a16:creationId xmlns:a16="http://schemas.microsoft.com/office/drawing/2014/main" id="{F7955B85-36BF-6047-A95F-A0E7404F9055}"/>
                </a:ext>
              </a:extLst>
            </p:cNvPr>
            <p:cNvSpPr/>
            <p:nvPr/>
          </p:nvSpPr>
          <p:spPr>
            <a:xfrm>
              <a:off x="4788024" y="4725256"/>
              <a:ext cx="3564000" cy="1008000"/>
            </a:xfrm>
            <a:prstGeom prst="rect">
              <a:avLst/>
            </a:prstGeom>
            <a:solidFill>
              <a:schemeClr val="bg1"/>
            </a:solidFill>
            <a:ln>
              <a:noFill/>
            </a:ln>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TW" altLang="en-US">
                <a:solidFill>
                  <a:schemeClr val="tx1"/>
                </a:solidFill>
              </a:endParaRPr>
            </a:p>
          </p:txBody>
        </p:sp>
      </p:grpSp>
      <p:sp>
        <p:nvSpPr>
          <p:cNvPr id="36" name="文字方塊 19">
            <a:extLst>
              <a:ext uri="{FF2B5EF4-FFF2-40B4-BE49-F238E27FC236}">
                <a16:creationId xmlns:a16="http://schemas.microsoft.com/office/drawing/2014/main" id="{A37C00B4-8E0F-8049-954A-CE66345015EA}"/>
              </a:ext>
            </a:extLst>
          </p:cNvPr>
          <p:cNvSpPr txBox="1">
            <a:spLocks noChangeArrowheads="1"/>
          </p:cNvSpPr>
          <p:nvPr/>
        </p:nvSpPr>
        <p:spPr bwMode="auto">
          <a:xfrm>
            <a:off x="7870825" y="3501637"/>
            <a:ext cx="1536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TW" sz="1800" b="1">
                <a:solidFill>
                  <a:schemeClr val="tx1"/>
                </a:solidFill>
                <a:latin typeface="+mn-lt"/>
                <a:ea typeface="PMingLiU" panose="02020500000000000000" pitchFamily="18" charset="-120"/>
              </a:rPr>
              <a:t>PayPal iframe</a:t>
            </a:r>
            <a:endParaRPr lang="zh-TW" altLang="en-US" sz="1800" b="1">
              <a:solidFill>
                <a:schemeClr val="tx1"/>
              </a:solidFill>
              <a:latin typeface="+mn-lt"/>
              <a:ea typeface="PMingLiU" panose="02020500000000000000" pitchFamily="18" charset="-120"/>
            </a:endParaRPr>
          </a:p>
        </p:txBody>
      </p:sp>
    </p:spTree>
    <p:extLst>
      <p:ext uri="{BB962C8B-B14F-4D97-AF65-F5344CB8AC3E}">
        <p14:creationId xmlns:p14="http://schemas.microsoft.com/office/powerpoint/2010/main" val="34032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right)">
                                      <p:cBhvr>
                                        <p:cTn id="25" dur="500"/>
                                        <p:tgtEl>
                                          <p:spTgt spid="33"/>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7"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2BBE-972E-9B49-A05D-6DA48BE6FD1F}"/>
              </a:ext>
            </a:extLst>
          </p:cNvPr>
          <p:cNvSpPr>
            <a:spLocks noGrp="1"/>
          </p:cNvSpPr>
          <p:nvPr>
            <p:ph type="title"/>
          </p:nvPr>
        </p:nvSpPr>
        <p:spPr/>
        <p:txBody>
          <a:bodyPr/>
          <a:lstStyle/>
          <a:p>
            <a:r>
              <a:rPr lang="en-US" dirty="0"/>
              <a:t>How to Block Framing with CSP</a:t>
            </a:r>
          </a:p>
        </p:txBody>
      </p:sp>
      <p:pic>
        <p:nvPicPr>
          <p:cNvPr id="4" name="Picture 3">
            <a:extLst>
              <a:ext uri="{FF2B5EF4-FFF2-40B4-BE49-F238E27FC236}">
                <a16:creationId xmlns:a16="http://schemas.microsoft.com/office/drawing/2014/main" id="{8D259E37-2D0A-5E4E-B519-364EC83E2DCC}"/>
              </a:ext>
            </a:extLst>
          </p:cNvPr>
          <p:cNvPicPr>
            <a:picLocks noChangeAspect="1"/>
          </p:cNvPicPr>
          <p:nvPr/>
        </p:nvPicPr>
        <p:blipFill>
          <a:blip r:embed="rId2"/>
          <a:stretch>
            <a:fillRect/>
          </a:stretch>
        </p:blipFill>
        <p:spPr>
          <a:xfrm>
            <a:off x="9145238" y="2354686"/>
            <a:ext cx="760762" cy="1302914"/>
          </a:xfrm>
          <a:prstGeom prst="rect">
            <a:avLst/>
          </a:prstGeom>
        </p:spPr>
      </p:pic>
      <p:sp>
        <p:nvSpPr>
          <p:cNvPr id="5" name="TextBox 4">
            <a:extLst>
              <a:ext uri="{FF2B5EF4-FFF2-40B4-BE49-F238E27FC236}">
                <a16:creationId xmlns:a16="http://schemas.microsoft.com/office/drawing/2014/main" id="{7B46D160-CD4D-494F-8403-8390A97A6C99}"/>
              </a:ext>
            </a:extLst>
          </p:cNvPr>
          <p:cNvSpPr txBox="1"/>
          <p:nvPr/>
        </p:nvSpPr>
        <p:spPr>
          <a:xfrm>
            <a:off x="8686800" y="1905000"/>
            <a:ext cx="1611339" cy="400110"/>
          </a:xfrm>
          <a:prstGeom prst="rect">
            <a:avLst/>
          </a:prstGeom>
          <a:noFill/>
        </p:spPr>
        <p:txBody>
          <a:bodyPr wrap="none" rtlCol="0">
            <a:spAutoFit/>
          </a:bodyPr>
          <a:lstStyle/>
          <a:p>
            <a:r>
              <a:rPr lang="en-US" sz="2000" dirty="0" err="1"/>
              <a:t>example.com</a:t>
            </a:r>
            <a:endParaRPr lang="en-US" sz="2000" dirty="0"/>
          </a:p>
        </p:txBody>
      </p:sp>
      <p:pic>
        <p:nvPicPr>
          <p:cNvPr id="6" name="Picture 5">
            <a:extLst>
              <a:ext uri="{FF2B5EF4-FFF2-40B4-BE49-F238E27FC236}">
                <a16:creationId xmlns:a16="http://schemas.microsoft.com/office/drawing/2014/main" id="{FD46CE8D-9DF8-1040-8D07-312296A98877}"/>
              </a:ext>
            </a:extLst>
          </p:cNvPr>
          <p:cNvPicPr>
            <a:picLocks noChangeAspect="1"/>
          </p:cNvPicPr>
          <p:nvPr/>
        </p:nvPicPr>
        <p:blipFill>
          <a:blip r:embed="rId3"/>
          <a:stretch>
            <a:fillRect/>
          </a:stretch>
        </p:blipFill>
        <p:spPr>
          <a:xfrm flipH="1">
            <a:off x="2209802" y="2339073"/>
            <a:ext cx="1305111" cy="1302914"/>
          </a:xfrm>
          <a:prstGeom prst="rect">
            <a:avLst/>
          </a:prstGeom>
        </p:spPr>
      </p:pic>
      <p:sp>
        <p:nvSpPr>
          <p:cNvPr id="7" name="TextBox 6">
            <a:extLst>
              <a:ext uri="{FF2B5EF4-FFF2-40B4-BE49-F238E27FC236}">
                <a16:creationId xmlns:a16="http://schemas.microsoft.com/office/drawing/2014/main" id="{4451ADC2-63A4-E042-A566-F9CA7F2DBE75}"/>
              </a:ext>
            </a:extLst>
          </p:cNvPr>
          <p:cNvSpPr txBox="1"/>
          <p:nvPr/>
        </p:nvSpPr>
        <p:spPr>
          <a:xfrm>
            <a:off x="2250937" y="1905001"/>
            <a:ext cx="1563248" cy="400110"/>
          </a:xfrm>
          <a:prstGeom prst="rect">
            <a:avLst/>
          </a:prstGeom>
          <a:noFill/>
        </p:spPr>
        <p:txBody>
          <a:bodyPr wrap="none" rtlCol="0">
            <a:spAutoFit/>
          </a:bodyPr>
          <a:lstStyle/>
          <a:p>
            <a:r>
              <a:rPr lang="en-US" sz="2000" dirty="0"/>
              <a:t>web browser</a:t>
            </a:r>
          </a:p>
        </p:txBody>
      </p:sp>
      <p:grpSp>
        <p:nvGrpSpPr>
          <p:cNvPr id="15" name="Group 14">
            <a:extLst>
              <a:ext uri="{FF2B5EF4-FFF2-40B4-BE49-F238E27FC236}">
                <a16:creationId xmlns:a16="http://schemas.microsoft.com/office/drawing/2014/main" id="{FD95DD66-5C47-9F4F-BB57-CCC5E580BA75}"/>
              </a:ext>
            </a:extLst>
          </p:cNvPr>
          <p:cNvGrpSpPr/>
          <p:nvPr/>
        </p:nvGrpSpPr>
        <p:grpSpPr>
          <a:xfrm>
            <a:off x="3810000" y="2337909"/>
            <a:ext cx="5105400" cy="455526"/>
            <a:chOff x="2286000" y="1521085"/>
            <a:chExt cx="5105400" cy="455526"/>
          </a:xfrm>
        </p:grpSpPr>
        <p:cxnSp>
          <p:nvCxnSpPr>
            <p:cNvPr id="9" name="Straight Arrow Connector 8">
              <a:extLst>
                <a:ext uri="{FF2B5EF4-FFF2-40B4-BE49-F238E27FC236}">
                  <a16:creationId xmlns:a16="http://schemas.microsoft.com/office/drawing/2014/main" id="{BDD55E57-3386-074C-9B51-0A4A76F3C53B}"/>
                </a:ext>
              </a:extLst>
            </p:cNvPr>
            <p:cNvCxnSpPr>
              <a:cxnSpLocks/>
            </p:cNvCxnSpPr>
            <p:nvPr/>
          </p:nvCxnSpPr>
          <p:spPr>
            <a:xfrm flipH="1">
              <a:off x="2286000" y="1971080"/>
              <a:ext cx="5105400" cy="5531"/>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1E2EB9C-EB13-C246-A6DC-86623588B07D}"/>
                </a:ext>
              </a:extLst>
            </p:cNvPr>
            <p:cNvSpPr txBox="1"/>
            <p:nvPr/>
          </p:nvSpPr>
          <p:spPr>
            <a:xfrm>
              <a:off x="2770122" y="1521085"/>
              <a:ext cx="3155031" cy="400110"/>
            </a:xfrm>
            <a:prstGeom prst="rect">
              <a:avLst/>
            </a:prstGeom>
            <a:noFill/>
          </p:spPr>
          <p:txBody>
            <a:bodyPr wrap="none" rtlCol="0">
              <a:spAutoFit/>
            </a:bodyPr>
            <a:lstStyle/>
            <a:p>
              <a:r>
                <a:rPr lang="en-US" sz="2000" dirty="0"/>
                <a:t>HTTP response from server</a:t>
              </a:r>
            </a:p>
          </p:txBody>
        </p:sp>
      </p:grpSp>
      <p:sp>
        <p:nvSpPr>
          <p:cNvPr id="11" name="TextBox 10">
            <a:extLst>
              <a:ext uri="{FF2B5EF4-FFF2-40B4-BE49-F238E27FC236}">
                <a16:creationId xmlns:a16="http://schemas.microsoft.com/office/drawing/2014/main" id="{4A79097F-4AC5-CF49-A222-B9C6BDC88326}"/>
              </a:ext>
            </a:extLst>
          </p:cNvPr>
          <p:cNvSpPr txBox="1"/>
          <p:nvPr/>
        </p:nvSpPr>
        <p:spPr>
          <a:xfrm>
            <a:off x="3828060" y="2895602"/>
            <a:ext cx="5368777" cy="1323439"/>
          </a:xfrm>
          <a:prstGeom prst="rect">
            <a:avLst/>
          </a:prstGeom>
          <a:noFill/>
        </p:spPr>
        <p:txBody>
          <a:bodyPr wrap="none" rtlCol="0">
            <a:spAutoFit/>
          </a:bodyPr>
          <a:lstStyle/>
          <a:p>
            <a:r>
              <a:rPr lang="en-US" sz="2000" dirty="0"/>
              <a:t>HTTP/1.1 200 OK </a:t>
            </a:r>
          </a:p>
          <a:p>
            <a:r>
              <a:rPr lang="en-US" sz="2000" dirty="0"/>
              <a:t>…</a:t>
            </a:r>
          </a:p>
          <a:p>
            <a:r>
              <a:rPr lang="en-US" sz="2000" b="1" dirty="0"/>
              <a:t>Content-Security-Policy: frame-ancestors </a:t>
            </a:r>
            <a:r>
              <a:rPr lang="en-US" sz="2000" b="1" u="sng" dirty="0"/>
              <a:t>'none’</a:t>
            </a:r>
            <a:r>
              <a:rPr lang="en-US" sz="2000" b="1" dirty="0"/>
              <a:t>;</a:t>
            </a:r>
          </a:p>
          <a:p>
            <a:r>
              <a:rPr lang="en-US" sz="2000" b="1" dirty="0"/>
              <a:t>…</a:t>
            </a:r>
          </a:p>
        </p:txBody>
      </p:sp>
      <p:sp>
        <p:nvSpPr>
          <p:cNvPr id="13" name="Rounded Rectangular Callout 12">
            <a:extLst>
              <a:ext uri="{FF2B5EF4-FFF2-40B4-BE49-F238E27FC236}">
                <a16:creationId xmlns:a16="http://schemas.microsoft.com/office/drawing/2014/main" id="{9F6E020C-660E-254F-BB49-5A5BEB7064B5}"/>
              </a:ext>
            </a:extLst>
          </p:cNvPr>
          <p:cNvSpPr/>
          <p:nvPr/>
        </p:nvSpPr>
        <p:spPr>
          <a:xfrm>
            <a:off x="1676401" y="4648202"/>
            <a:ext cx="3430221" cy="933917"/>
          </a:xfrm>
          <a:prstGeom prst="wedgeRoundRectCallout">
            <a:avLst>
              <a:gd name="adj1" fmla="val 105635"/>
              <a:gd name="adj2" fmla="val -12279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&lt;iframe </a:t>
            </a:r>
            <a:r>
              <a:rPr lang="en-US" sz="2000" b="1" dirty="0" err="1">
                <a:solidFill>
                  <a:schemeClr val="tx1"/>
                </a:solidFill>
              </a:rPr>
              <a:t>src</a:t>
            </a:r>
            <a:r>
              <a:rPr lang="en-US" sz="2000" b="1" dirty="0">
                <a:solidFill>
                  <a:schemeClr val="tx1"/>
                </a:solidFill>
              </a:rPr>
              <a:t>=‘</a:t>
            </a:r>
            <a:r>
              <a:rPr lang="en-US" sz="2000" b="1" dirty="0" err="1">
                <a:solidFill>
                  <a:schemeClr val="tx1"/>
                </a:solidFill>
              </a:rPr>
              <a:t>example.com</a:t>
            </a:r>
            <a:r>
              <a:rPr lang="en-US" sz="2000" b="1" dirty="0">
                <a:solidFill>
                  <a:schemeClr val="tx1"/>
                </a:solidFill>
              </a:rPr>
              <a:t>’&gt;</a:t>
            </a:r>
          </a:p>
          <a:p>
            <a:r>
              <a:rPr lang="en-US" sz="2000" dirty="0">
                <a:solidFill>
                  <a:schemeClr val="tx1"/>
                </a:solidFill>
              </a:rPr>
              <a:t>will cause an error</a:t>
            </a:r>
          </a:p>
        </p:txBody>
      </p:sp>
      <p:sp>
        <p:nvSpPr>
          <p:cNvPr id="14" name="Rounded Rectangular Callout 13">
            <a:extLst>
              <a:ext uri="{FF2B5EF4-FFF2-40B4-BE49-F238E27FC236}">
                <a16:creationId xmlns:a16="http://schemas.microsoft.com/office/drawing/2014/main" id="{A0682EBD-DC84-5D4A-A54E-E434495192CD}"/>
              </a:ext>
            </a:extLst>
          </p:cNvPr>
          <p:cNvSpPr/>
          <p:nvPr/>
        </p:nvSpPr>
        <p:spPr>
          <a:xfrm>
            <a:off x="6475780" y="4648202"/>
            <a:ext cx="3430221" cy="933917"/>
          </a:xfrm>
          <a:prstGeom prst="wedgeRoundRectCallout">
            <a:avLst>
              <a:gd name="adj1" fmla="val 8861"/>
              <a:gd name="adj2" fmla="val -121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frame-ancestors  ‘self’ ;</a:t>
            </a:r>
          </a:p>
          <a:p>
            <a:pPr>
              <a:tabLst>
                <a:tab pos="449263" algn="l"/>
              </a:tabLst>
            </a:pPr>
            <a:r>
              <a:rPr lang="en-US" sz="2000" dirty="0">
                <a:solidFill>
                  <a:schemeClr val="tx1"/>
                </a:solidFill>
              </a:rPr>
              <a:t>	means only </a:t>
            </a:r>
            <a:r>
              <a:rPr lang="en-US" sz="2000" dirty="0" err="1">
                <a:solidFill>
                  <a:schemeClr val="tx1"/>
                </a:solidFill>
              </a:rPr>
              <a:t>example.com</a:t>
            </a:r>
            <a:br>
              <a:rPr lang="en-US" sz="2000" dirty="0">
                <a:solidFill>
                  <a:schemeClr val="tx1"/>
                </a:solidFill>
              </a:rPr>
            </a:br>
            <a:r>
              <a:rPr lang="en-US" sz="2000" dirty="0">
                <a:solidFill>
                  <a:schemeClr val="tx1"/>
                </a:solidFill>
              </a:rPr>
              <a:t>	can frame page  </a:t>
            </a:r>
          </a:p>
        </p:txBody>
      </p:sp>
    </p:spTree>
    <p:extLst>
      <p:ext uri="{BB962C8B-B14F-4D97-AF65-F5344CB8AC3E}">
        <p14:creationId xmlns:p14="http://schemas.microsoft.com/office/powerpoint/2010/main" val="5167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8F2A26DF-AB5F-BF43-BF9F-8C449E130CAE}"/>
              </a:ext>
            </a:extLst>
          </p:cNvPr>
          <p:cNvSpPr>
            <a:spLocks noGrp="1" noChangeArrowheads="1"/>
          </p:cNvSpPr>
          <p:nvPr>
            <p:ph type="title"/>
          </p:nvPr>
        </p:nvSpPr>
        <p:spPr/>
        <p:txBody>
          <a:bodyPr/>
          <a:lstStyle/>
          <a:p>
            <a:r>
              <a:rPr lang="en-US" altLang="en-US" dirty="0"/>
              <a:t>Frame Busting</a:t>
            </a:r>
          </a:p>
        </p:txBody>
      </p:sp>
      <p:sp>
        <p:nvSpPr>
          <p:cNvPr id="21507" name="Rectangle 4" descr="Rectangle: Click to edit Master text styles&#10;Second level&#10;Third level&#10;Fourth level&#10;Fifth level">
            <a:extLst>
              <a:ext uri="{FF2B5EF4-FFF2-40B4-BE49-F238E27FC236}">
                <a16:creationId xmlns:a16="http://schemas.microsoft.com/office/drawing/2014/main" id="{4EA4CC04-754C-4E45-8094-AE0CA08FCEF3}"/>
              </a:ext>
            </a:extLst>
          </p:cNvPr>
          <p:cNvSpPr>
            <a:spLocks noGrp="1" noChangeArrowheads="1"/>
          </p:cNvSpPr>
          <p:nvPr>
            <p:ph idx="1"/>
          </p:nvPr>
        </p:nvSpPr>
        <p:spPr/>
        <p:txBody>
          <a:bodyPr>
            <a:normAutofit/>
          </a:bodyPr>
          <a:lstStyle/>
          <a:p>
            <a:r>
              <a:rPr lang="en-US" altLang="en-US" sz="2400" dirty="0"/>
              <a:t>I am a page owner</a:t>
            </a:r>
          </a:p>
          <a:p>
            <a:r>
              <a:rPr lang="en-US" altLang="en-US" sz="2400" dirty="0"/>
              <a:t>All I need to do is make sure that my web page is not loaded in an enclosing frame … Clickjacking: solved!</a:t>
            </a:r>
          </a:p>
          <a:p>
            <a:pPr lvl="1"/>
            <a:r>
              <a:rPr lang="en-US" altLang="en-US" sz="2000" dirty="0"/>
              <a:t>Does not work for FB “Like” buttons and such, but Ok</a:t>
            </a:r>
          </a:p>
          <a:p>
            <a:r>
              <a:rPr lang="en-US" altLang="en-US" sz="2400" dirty="0"/>
              <a:t>How hard can this be?</a:t>
            </a:r>
          </a:p>
          <a:p>
            <a:endParaRPr lang="en-US" altLang="en-US" sz="2400" dirty="0"/>
          </a:p>
          <a:p>
            <a:endParaRPr lang="en-US" altLang="en-US" sz="2400" dirty="0"/>
          </a:p>
          <a:p>
            <a:endParaRPr lang="en-US" altLang="en-US" sz="2400" dirty="0"/>
          </a:p>
        </p:txBody>
      </p:sp>
      <p:sp>
        <p:nvSpPr>
          <p:cNvPr id="1468421" name="Rectangle 5">
            <a:extLst>
              <a:ext uri="{FF2B5EF4-FFF2-40B4-BE49-F238E27FC236}">
                <a16:creationId xmlns:a16="http://schemas.microsoft.com/office/drawing/2014/main" id="{38711F52-29F9-1346-B71F-6155CEA9D48D}"/>
              </a:ext>
            </a:extLst>
          </p:cNvPr>
          <p:cNvSpPr>
            <a:spLocks noChangeArrowheads="1"/>
          </p:cNvSpPr>
          <p:nvPr/>
        </p:nvSpPr>
        <p:spPr bwMode="auto">
          <a:xfrm>
            <a:off x="1367119" y="4658247"/>
            <a:ext cx="4584909" cy="830997"/>
          </a:xfrm>
          <a:prstGeom prst="rect">
            <a:avLst/>
          </a:prstGeom>
          <a:solidFill>
            <a:schemeClr val="bg1">
              <a:lumMod val="65000"/>
            </a:schemeClr>
          </a:solidFill>
          <a:ln w="9525">
            <a:solidFill>
              <a:schemeClr val="tx1"/>
            </a:solidFill>
            <a:miter lim="800000"/>
            <a:headEnd/>
            <a:tailEnd/>
          </a:ln>
          <a:effectLst/>
        </p:spPr>
        <p:txBody>
          <a:bodyPr wrap="none" anchor="ctr">
            <a:spAutoFit/>
          </a:bodyPr>
          <a:lstStyle/>
          <a:p>
            <a:pPr>
              <a:buFontTx/>
              <a:buNone/>
              <a:defRPr/>
            </a:pPr>
            <a:r>
              <a:rPr lang="en-US" sz="2400" dirty="0"/>
              <a:t>if  (top != self)</a:t>
            </a:r>
          </a:p>
          <a:p>
            <a:pPr>
              <a:buFontTx/>
              <a:buNone/>
              <a:defRPr/>
            </a:pPr>
            <a:r>
              <a:rPr lang="en-US" sz="2400" dirty="0"/>
              <a:t>    </a:t>
            </a:r>
            <a:r>
              <a:rPr lang="en-US" sz="2400" dirty="0" err="1"/>
              <a:t>top.location.href</a:t>
            </a:r>
            <a:r>
              <a:rPr lang="en-US" sz="2400" dirty="0"/>
              <a:t> = </a:t>
            </a:r>
            <a:r>
              <a:rPr lang="en-US" sz="2400" dirty="0" err="1"/>
              <a:t>location.href</a:t>
            </a:r>
            <a:endParaRPr lang="en-US" sz="2400" dirty="0"/>
          </a:p>
        </p:txBody>
      </p:sp>
    </p:spTree>
    <p:extLst>
      <p:ext uri="{BB962C8B-B14F-4D97-AF65-F5344CB8AC3E}">
        <p14:creationId xmlns:p14="http://schemas.microsoft.com/office/powerpoint/2010/main" val="1653024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8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84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9DCE32C-820E-314A-89AF-3371FD2EB1BD}"/>
              </a:ext>
            </a:extLst>
          </p:cNvPr>
          <p:cNvGraphicFramePr>
            <a:graphicFrameLocks noGrp="1"/>
          </p:cNvGraphicFramePr>
          <p:nvPr>
            <p:extLst>
              <p:ext uri="{D42A27DB-BD31-4B8C-83A1-F6EECF244321}">
                <p14:modId xmlns:p14="http://schemas.microsoft.com/office/powerpoint/2010/main" val="661155320"/>
              </p:ext>
            </p:extLst>
          </p:nvPr>
        </p:nvGraphicFramePr>
        <p:xfrm>
          <a:off x="1653988" y="1667585"/>
          <a:ext cx="2976281" cy="4547896"/>
        </p:xfrm>
        <a:graphic>
          <a:graphicData uri="http://schemas.openxmlformats.org/drawingml/2006/table">
            <a:tbl>
              <a:tblPr/>
              <a:tblGrid>
                <a:gridCol w="2976281">
                  <a:extLst>
                    <a:ext uri="{9D8B030D-6E8A-4147-A177-3AD203B41FA5}">
                      <a16:colId xmlns:a16="http://schemas.microsoft.com/office/drawing/2014/main" val="20000"/>
                    </a:ext>
                  </a:extLst>
                </a:gridCol>
              </a:tblGrid>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1" i="0" u="none" strike="noStrike" cap="none" normalizeH="0" baseline="0" dirty="0">
                          <a:ln>
                            <a:noFill/>
                          </a:ln>
                          <a:solidFill>
                            <a:srgbClr val="FFFFFF"/>
                          </a:solidFill>
                          <a:effectLst/>
                          <a:latin typeface="Century Gothic" pitchFamily="34" charset="0"/>
                          <a:ea typeface="MS PGothic" pitchFamily="34" charset="-128"/>
                        </a:rPr>
                        <a:t>Conditional Statements</a:t>
                      </a:r>
                    </a:p>
                  </a:txBody>
                  <a:tcPr marT="45726" marB="45726" horzOverflow="overflow">
                    <a:lnL>
                      <a:noFill/>
                    </a:lnL>
                    <a:lnR>
                      <a:noFill/>
                    </a:lnR>
                    <a:lnT w="25400" cap="flat" cmpd="sng" algn="ctr">
                      <a:solidFill>
                        <a:schemeClr val="bg1"/>
                      </a:solidFill>
                      <a:prstDash val="solid"/>
                      <a:round/>
                      <a:headEnd type="none" w="med" len="med"/>
                      <a:tailEnd type="none" w="med" len="med"/>
                    </a:lnT>
                    <a:lnB w="254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Century Gothic" pitchFamily="34" charset="0"/>
                          <a:ea typeface="MS PGothic" pitchFamily="34" charset="-128"/>
                        </a:rPr>
                        <a:t>if (top != self)</a:t>
                      </a:r>
                    </a:p>
                  </a:txBody>
                  <a:tcPr marT="45726" marB="45726" horzOverflow="overflow">
                    <a:lnL>
                      <a:noFill/>
                    </a:lnL>
                    <a:lnR>
                      <a:noFill/>
                    </a:lnR>
                    <a:lnT w="25400" cap="flat" cmpd="sng" algn="ctr">
                      <a:solidFill>
                        <a:schemeClr val="bg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35015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if (</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top.location</a:t>
                      </a:r>
                      <a:r>
                        <a:rPr kumimoji="0" lang="en-US" sz="1050" b="0" i="0" u="none" strike="noStrike" cap="none" normalizeH="0" baseline="0" dirty="0">
                          <a:ln>
                            <a:noFill/>
                          </a:ln>
                          <a:solidFill>
                            <a:schemeClr val="bg1"/>
                          </a:solidFill>
                          <a:effectLst/>
                          <a:latin typeface="Century Gothic" pitchFamily="34" charset="0"/>
                          <a:ea typeface="MS PGothic" pitchFamily="34" charset="-128"/>
                        </a:rPr>
                        <a:t> != </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self.location</a:t>
                      </a:r>
                      <a:r>
                        <a:rPr kumimoji="0" lang="en-US" sz="1050" b="0" i="0" u="none" strike="noStrike" cap="none" normalizeH="0" baseline="0" dirty="0">
                          <a:ln>
                            <a:noFill/>
                          </a:ln>
                          <a:solidFill>
                            <a:schemeClr val="bg1"/>
                          </a:solidFill>
                          <a:effectLst/>
                          <a:latin typeface="Century Gothic" pitchFamily="34" charset="0"/>
                          <a:ea typeface="MS PGothic" pitchFamily="34" charset="-128"/>
                        </a:rPr>
                        <a:t>)</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2"/>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Century Gothic" pitchFamily="34" charset="0"/>
                          <a:ea typeface="MS PGothic" pitchFamily="34" charset="-128"/>
                        </a:rPr>
                        <a:t>if (</a:t>
                      </a:r>
                      <a:r>
                        <a:rPr kumimoji="0" lang="en-US" sz="1050" b="0" i="0" u="none" strike="noStrike" cap="none" normalizeH="0" baseline="0" dirty="0" err="1">
                          <a:ln>
                            <a:noFill/>
                          </a:ln>
                          <a:solidFill>
                            <a:srgbClr val="000000"/>
                          </a:solidFill>
                          <a:effectLst/>
                          <a:latin typeface="Century Gothic" pitchFamily="34" charset="0"/>
                          <a:ea typeface="MS PGothic" pitchFamily="34" charset="-128"/>
                        </a:rPr>
                        <a:t>top.location</a:t>
                      </a:r>
                      <a:r>
                        <a:rPr kumimoji="0" lang="en-US" sz="1050" b="0" i="0" u="none" strike="noStrike" cap="none" normalizeH="0" baseline="0" dirty="0">
                          <a:ln>
                            <a:noFill/>
                          </a:ln>
                          <a:solidFill>
                            <a:srgbClr val="000000"/>
                          </a:solidFill>
                          <a:effectLst/>
                          <a:latin typeface="Century Gothic" pitchFamily="34" charset="0"/>
                          <a:ea typeface="MS PGothic" pitchFamily="34" charset="-128"/>
                        </a:rPr>
                        <a:t> != location)</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if (</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parent.frames.length</a:t>
                      </a:r>
                      <a:r>
                        <a:rPr kumimoji="0" lang="en-US" sz="1050" b="0" i="0" u="none" strike="noStrike" cap="none" normalizeH="0" baseline="0" dirty="0">
                          <a:ln>
                            <a:noFill/>
                          </a:ln>
                          <a:solidFill>
                            <a:schemeClr val="bg1"/>
                          </a:solidFill>
                          <a:effectLst/>
                          <a:latin typeface="Century Gothic" pitchFamily="34" charset="0"/>
                          <a:ea typeface="MS PGothic" pitchFamily="34" charset="-128"/>
                        </a:rPr>
                        <a:t> &gt; 0)</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4"/>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Century Gothic" pitchFamily="34" charset="0"/>
                          <a:ea typeface="MS PGothic" pitchFamily="34" charset="-128"/>
                        </a:rPr>
                        <a:t>if (window != top)</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if (</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window.top</a:t>
                      </a:r>
                      <a:r>
                        <a:rPr kumimoji="0" lang="en-US" sz="1050" b="0" i="0" u="none" strike="noStrike" cap="none" normalizeH="0" baseline="0" dirty="0">
                          <a:ln>
                            <a:noFill/>
                          </a:ln>
                          <a:solidFill>
                            <a:schemeClr val="bg1"/>
                          </a:solidFill>
                          <a:effectLst/>
                          <a:latin typeface="Century Gothic" pitchFamily="34" charset="0"/>
                          <a:ea typeface="MS PGothic" pitchFamily="34" charset="-128"/>
                        </a:rPr>
                        <a:t> !== </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window.self</a:t>
                      </a:r>
                      <a:r>
                        <a:rPr kumimoji="0" lang="en-US" sz="1050" b="0" i="0" u="none" strike="noStrike" cap="none" normalizeH="0" baseline="0" dirty="0">
                          <a:ln>
                            <a:noFill/>
                          </a:ln>
                          <a:solidFill>
                            <a:schemeClr val="bg1"/>
                          </a:solidFill>
                          <a:effectLst/>
                          <a:latin typeface="Century Gothic" pitchFamily="34" charset="0"/>
                          <a:ea typeface="MS PGothic" pitchFamily="34" charset="-128"/>
                        </a:rPr>
                        <a:t>)</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6"/>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Century Gothic" pitchFamily="34" charset="0"/>
                          <a:ea typeface="MS PGothic" pitchFamily="34" charset="-128"/>
                        </a:rPr>
                        <a:t>if (</a:t>
                      </a:r>
                      <a:r>
                        <a:rPr kumimoji="0" lang="en-US" sz="1050" b="0" i="0" u="none" strike="noStrike" cap="none" normalizeH="0" baseline="0" dirty="0" err="1">
                          <a:ln>
                            <a:noFill/>
                          </a:ln>
                          <a:solidFill>
                            <a:srgbClr val="000000"/>
                          </a:solidFill>
                          <a:effectLst/>
                          <a:latin typeface="Century Gothic" pitchFamily="34" charset="0"/>
                          <a:ea typeface="MS PGothic" pitchFamily="34" charset="-128"/>
                        </a:rPr>
                        <a:t>window.self</a:t>
                      </a:r>
                      <a:r>
                        <a:rPr kumimoji="0" lang="en-US" sz="1050" b="0" i="0" u="none" strike="noStrike" cap="none" normalizeH="0" baseline="0" dirty="0">
                          <a:ln>
                            <a:noFill/>
                          </a:ln>
                          <a:solidFill>
                            <a:srgbClr val="000000"/>
                          </a:solidFill>
                          <a:effectLst/>
                          <a:latin typeface="Century Gothic" pitchFamily="34" charset="0"/>
                          <a:ea typeface="MS PGothic" pitchFamily="34" charset="-128"/>
                        </a:rPr>
                        <a:t> != </a:t>
                      </a:r>
                      <a:r>
                        <a:rPr kumimoji="0" lang="en-US" sz="1050" b="0" i="0" u="none" strike="noStrike" cap="none" normalizeH="0" baseline="0" dirty="0" err="1">
                          <a:ln>
                            <a:noFill/>
                          </a:ln>
                          <a:solidFill>
                            <a:srgbClr val="000000"/>
                          </a:solidFill>
                          <a:effectLst/>
                          <a:latin typeface="Century Gothic" pitchFamily="34" charset="0"/>
                          <a:ea typeface="MS PGothic" pitchFamily="34" charset="-128"/>
                        </a:rPr>
                        <a:t>window.top</a:t>
                      </a:r>
                      <a:r>
                        <a:rPr kumimoji="0" lang="en-US" sz="1050" b="0" i="0" u="none" strike="noStrike" cap="none" normalizeH="0" baseline="0" dirty="0">
                          <a:ln>
                            <a:noFill/>
                          </a:ln>
                          <a:solidFill>
                            <a:srgbClr val="000000"/>
                          </a:solidFill>
                          <a:effectLst/>
                          <a:latin typeface="Century Gothic" pitchFamily="34" charset="0"/>
                          <a:ea typeface="MS PGothic" pitchFamily="34" charset="-128"/>
                        </a:rPr>
                        <a:t>)</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7"/>
                  </a:ext>
                </a:extLst>
              </a:tr>
              <a:tr h="32290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if (parent &amp;&amp; parent != window)</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8"/>
                  </a:ext>
                </a:extLst>
              </a:tr>
              <a:tr h="807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rgbClr val="000000"/>
                          </a:solidFill>
                          <a:effectLst/>
                          <a:latin typeface="Century Gothic" pitchFamily="34" charset="0"/>
                          <a:ea typeface="MS PGothic" pitchFamily="34" charset="-128"/>
                        </a:rPr>
                        <a:t>if (parent &amp;&amp;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err="1">
                          <a:ln>
                            <a:noFill/>
                          </a:ln>
                          <a:solidFill>
                            <a:srgbClr val="000000"/>
                          </a:solidFill>
                          <a:effectLst/>
                          <a:latin typeface="Century Gothic" pitchFamily="34" charset="0"/>
                          <a:ea typeface="MS PGothic" pitchFamily="34" charset="-128"/>
                        </a:rPr>
                        <a:t>parent.frames</a:t>
                      </a:r>
                      <a:r>
                        <a:rPr kumimoji="0" lang="en-US" sz="1050" b="0" i="0" u="none" strike="noStrike" cap="none" normalizeH="0" baseline="0" dirty="0">
                          <a:ln>
                            <a:noFill/>
                          </a:ln>
                          <a:solidFill>
                            <a:srgbClr val="000000"/>
                          </a:solidFill>
                          <a:effectLst/>
                          <a:latin typeface="Century Gothic" pitchFamily="34" charset="0"/>
                          <a:ea typeface="MS PGothic" pitchFamily="34" charset="-128"/>
                        </a:rPr>
                        <a:t> &amp;&amp;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err="1">
                          <a:ln>
                            <a:noFill/>
                          </a:ln>
                          <a:solidFill>
                            <a:srgbClr val="000000"/>
                          </a:solidFill>
                          <a:effectLst/>
                          <a:latin typeface="Century Gothic" pitchFamily="34" charset="0"/>
                          <a:ea typeface="MS PGothic" pitchFamily="34" charset="-128"/>
                        </a:rPr>
                        <a:t>parent.frames.length</a:t>
                      </a:r>
                      <a:r>
                        <a:rPr kumimoji="0" lang="en-US" sz="1050" b="0" i="0" u="none" strike="noStrike" cap="none" normalizeH="0" baseline="0" dirty="0">
                          <a:ln>
                            <a:noFill/>
                          </a:ln>
                          <a:solidFill>
                            <a:srgbClr val="000000"/>
                          </a:solidFill>
                          <a:effectLst/>
                          <a:latin typeface="Century Gothic" pitchFamily="34" charset="0"/>
                          <a:ea typeface="MS PGothic" pitchFamily="34" charset="-128"/>
                        </a:rPr>
                        <a:t>&gt;0)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9"/>
                  </a:ext>
                </a:extLst>
              </a:tr>
              <a:tr h="8072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if((</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self.parent</a:t>
                      </a:r>
                      <a:r>
                        <a:rPr kumimoji="0" lang="en-US" sz="1050" b="0" i="0" u="none" strike="noStrike" cap="none" normalizeH="0" baseline="0" dirty="0">
                          <a:ln>
                            <a:noFill/>
                          </a:ln>
                          <a:solidFill>
                            <a:schemeClr val="bg1"/>
                          </a:solidFill>
                          <a:effectLst/>
                          <a:latin typeface="Century Gothic" pitchFamily="34" charset="0"/>
                          <a:ea typeface="MS PGothic" pitchFamily="34" charset="-128"/>
                        </a:rPr>
                        <a:t>&amp;&amp;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self.parent</a:t>
                      </a:r>
                      <a:r>
                        <a:rPr kumimoji="0" lang="en-US" sz="1050" b="0" i="0" u="none" strike="noStrike" cap="none" normalizeH="0" baseline="0" dirty="0">
                          <a:ln>
                            <a:noFill/>
                          </a:ln>
                          <a:solidFill>
                            <a:schemeClr val="bg1"/>
                          </a:solidFill>
                          <a:effectLst/>
                          <a:latin typeface="Century Gothic" pitchFamily="34" charset="0"/>
                          <a:ea typeface="MS PGothic" pitchFamily="34" charset="-128"/>
                        </a:rPr>
                        <a:t>===self))&amp;&amp;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bg1"/>
                          </a:solidFill>
                          <a:effectLst/>
                          <a:latin typeface="Century Gothic" pitchFamily="34" charset="0"/>
                          <a:ea typeface="MS PGothic" pitchFamily="34" charset="-128"/>
                        </a:rPr>
                        <a:t>(</a:t>
                      </a:r>
                      <a:r>
                        <a:rPr kumimoji="0" lang="en-US" sz="1050" b="0" i="0" u="none" strike="noStrike" cap="none" normalizeH="0" baseline="0" dirty="0" err="1">
                          <a:ln>
                            <a:noFill/>
                          </a:ln>
                          <a:solidFill>
                            <a:schemeClr val="bg1"/>
                          </a:solidFill>
                          <a:effectLst/>
                          <a:latin typeface="Century Gothic" pitchFamily="34" charset="0"/>
                          <a:ea typeface="MS PGothic" pitchFamily="34" charset="-128"/>
                        </a:rPr>
                        <a:t>self.parent.frames.length</a:t>
                      </a:r>
                      <a:r>
                        <a:rPr kumimoji="0" lang="en-US" sz="1050" b="0" i="0" u="none" strike="noStrike" cap="none" normalizeH="0" baseline="0" dirty="0">
                          <a:ln>
                            <a:noFill/>
                          </a:ln>
                          <a:solidFill>
                            <a:schemeClr val="bg1"/>
                          </a:solidFill>
                          <a:effectLst/>
                          <a:latin typeface="Century Gothic" pitchFamily="34" charset="0"/>
                          <a:ea typeface="MS PGothic" pitchFamily="34" charset="-128"/>
                        </a:rPr>
                        <a:t>!=0)) </a:t>
                      </a:r>
                    </a:p>
                  </a:txBody>
                  <a:tcPr marT="45726" marB="45726" horzOverflow="overflow">
                    <a:lnL>
                      <a:noFill/>
                    </a:lnL>
                    <a:lnR>
                      <a:noFill/>
                    </a:lnR>
                    <a:lnT>
                      <a:noFill/>
                    </a:lnT>
                    <a:lnB w="254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10"/>
                  </a:ext>
                </a:extLst>
              </a:tr>
            </a:tbl>
          </a:graphicData>
        </a:graphic>
      </p:graphicFrame>
      <p:sp>
        <p:nvSpPr>
          <p:cNvPr id="23569" name="Title 1">
            <a:extLst>
              <a:ext uri="{FF2B5EF4-FFF2-40B4-BE49-F238E27FC236}">
                <a16:creationId xmlns:a16="http://schemas.microsoft.com/office/drawing/2014/main" id="{D9136F82-E538-9A40-A818-6563AA18595D}"/>
              </a:ext>
            </a:extLst>
          </p:cNvPr>
          <p:cNvSpPr>
            <a:spLocks noGrp="1"/>
          </p:cNvSpPr>
          <p:nvPr>
            <p:ph type="title"/>
          </p:nvPr>
        </p:nvSpPr>
        <p:spPr/>
        <p:txBody>
          <a:bodyPr/>
          <a:lstStyle/>
          <a:p>
            <a:pPr eaLnBrk="1" hangingPunct="1"/>
            <a:r>
              <a:rPr lang="en-US" altLang="en-US" dirty="0"/>
              <a:t>If My Frame Is Not On Top, Move It To Top</a:t>
            </a:r>
          </a:p>
        </p:txBody>
      </p:sp>
      <p:graphicFrame>
        <p:nvGraphicFramePr>
          <p:cNvPr id="5" name="Table 4">
            <a:extLst>
              <a:ext uri="{FF2B5EF4-FFF2-40B4-BE49-F238E27FC236}">
                <a16:creationId xmlns:a16="http://schemas.microsoft.com/office/drawing/2014/main" id="{F2FB6691-0397-5D44-B0FE-2370F9E2DAD6}"/>
              </a:ext>
            </a:extLst>
          </p:cNvPr>
          <p:cNvGraphicFramePr>
            <a:graphicFrameLocks noGrp="1"/>
          </p:cNvGraphicFramePr>
          <p:nvPr>
            <p:extLst>
              <p:ext uri="{D42A27DB-BD31-4B8C-83A1-F6EECF244321}">
                <p14:modId xmlns:p14="http://schemas.microsoft.com/office/powerpoint/2010/main" val="2879621972"/>
              </p:ext>
            </p:extLst>
          </p:nvPr>
        </p:nvGraphicFramePr>
        <p:xfrm>
          <a:off x="6844552" y="1667510"/>
          <a:ext cx="4280648" cy="4816092"/>
        </p:xfrm>
        <a:graphic>
          <a:graphicData uri="http://schemas.openxmlformats.org/drawingml/2006/table">
            <a:tbl>
              <a:tblPr/>
              <a:tblGrid>
                <a:gridCol w="4280648">
                  <a:extLst>
                    <a:ext uri="{9D8B030D-6E8A-4147-A177-3AD203B41FA5}">
                      <a16:colId xmlns:a16="http://schemas.microsoft.com/office/drawing/2014/main" val="20000"/>
                    </a:ext>
                  </a:extLst>
                </a:gridCol>
              </a:tblGrid>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rgbClr val="FFFFFF"/>
                          </a:solidFill>
                          <a:effectLst/>
                          <a:latin typeface="Century Gothic" pitchFamily="34" charset="0"/>
                          <a:ea typeface="MS PGothic" pitchFamily="34" charset="-128"/>
                        </a:rPr>
                        <a:t>Counter-Action Statements</a:t>
                      </a:r>
                    </a:p>
                  </a:txBody>
                  <a:tcPr marT="45726" marB="45726" horzOverflow="overflow">
                    <a:lnL>
                      <a:noFill/>
                    </a:lnL>
                    <a:lnR>
                      <a:noFill/>
                    </a:lnR>
                    <a:lnT w="25400" cap="flat" cmpd="sng" algn="ctr">
                      <a:solidFill>
                        <a:schemeClr val="bg1"/>
                      </a:solidFill>
                      <a:prstDash val="solid"/>
                      <a:round/>
                      <a:headEnd type="none" w="med" len="med"/>
                      <a:tailEnd type="none" w="med" len="med"/>
                    </a:lnT>
                    <a:lnB w="254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top.location = self.location</a:t>
                      </a:r>
                    </a:p>
                  </a:txBody>
                  <a:tcPr marT="45726" marB="45726" horzOverflow="overflow">
                    <a:lnL>
                      <a:noFill/>
                    </a:lnL>
                    <a:lnR>
                      <a:noFill/>
                    </a:lnR>
                    <a:lnT w="25400" cap="flat" cmpd="sng" algn="ctr">
                      <a:solidFill>
                        <a:schemeClr val="bg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top.location.href</a:t>
                      </a:r>
                      <a:r>
                        <a:rPr kumimoji="0" lang="en-US" sz="900" b="0" i="0" u="none" strike="noStrike" cap="none" normalizeH="0" baseline="0" dirty="0">
                          <a:ln>
                            <a:noFill/>
                          </a:ln>
                          <a:solidFill>
                            <a:schemeClr val="bg1"/>
                          </a:solidFill>
                          <a:effectLst/>
                          <a:latin typeface="Century Gothic" pitchFamily="34" charset="0"/>
                          <a:ea typeface="MS PGothic" pitchFamily="34" charset="-128"/>
                        </a:rPr>
                        <a:t> = </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document.location.href</a:t>
                      </a:r>
                      <a:r>
                        <a:rPr kumimoji="0" lang="en-US" sz="900" b="0" i="0" u="none" strike="noStrike" cap="none" normalizeH="0" baseline="0" dirty="0">
                          <a:ln>
                            <a:noFill/>
                          </a:ln>
                          <a:solidFill>
                            <a:schemeClr val="bg1"/>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2"/>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top.location.href = self.location.href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top.location.replace</a:t>
                      </a:r>
                      <a:r>
                        <a:rPr kumimoji="0" lang="en-US" sz="900" b="0" i="0" u="none" strike="noStrike" cap="none" normalizeH="0" baseline="0" dirty="0">
                          <a:ln>
                            <a:noFill/>
                          </a:ln>
                          <a:solidFill>
                            <a:schemeClr val="bg1"/>
                          </a:solidFill>
                          <a:effectLst/>
                          <a:latin typeface="Century Gothic" pitchFamily="34" charset="0"/>
                          <a:ea typeface="MS PGothic" pitchFamily="34" charset="-128"/>
                        </a:rPr>
                        <a:t>(</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self.location</a:t>
                      </a:r>
                      <a:r>
                        <a:rPr kumimoji="0" lang="en-US" sz="900" b="0" i="0" u="none" strike="noStrike" cap="none" normalizeH="0" baseline="0" dirty="0">
                          <a:ln>
                            <a:noFill/>
                          </a:ln>
                          <a:solidFill>
                            <a:schemeClr val="bg1"/>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4"/>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top.location.href</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 </a:t>
                      </a: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window.location.href</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top.location.replace</a:t>
                      </a:r>
                      <a:r>
                        <a:rPr kumimoji="0" lang="en-US" sz="900" b="0" i="0" u="none" strike="noStrike" cap="none" normalizeH="0" baseline="0" dirty="0">
                          <a:ln>
                            <a:noFill/>
                          </a:ln>
                          <a:solidFill>
                            <a:schemeClr val="bg1"/>
                          </a:solidFill>
                          <a:effectLst/>
                          <a:latin typeface="Century Gothic" pitchFamily="34" charset="0"/>
                          <a:ea typeface="MS PGothic" pitchFamily="34" charset="-128"/>
                        </a:rPr>
                        <a:t>(</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document.location</a:t>
                      </a:r>
                      <a:r>
                        <a:rPr kumimoji="0" lang="en-US" sz="900" b="0" i="0" u="none" strike="noStrike" cap="none" normalizeH="0" baseline="0" dirty="0">
                          <a:ln>
                            <a:noFill/>
                          </a:ln>
                          <a:solidFill>
                            <a:schemeClr val="bg1"/>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6"/>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top.location.href = window.location.href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7"/>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top.location.href</a:t>
                      </a:r>
                      <a:r>
                        <a:rPr kumimoji="0" lang="en-US" sz="900" b="0" i="0" u="none" strike="noStrike" cap="none" normalizeH="0" baseline="0" dirty="0">
                          <a:ln>
                            <a:noFill/>
                          </a:ln>
                          <a:solidFill>
                            <a:schemeClr val="bg1"/>
                          </a:solidFill>
                          <a:effectLst/>
                          <a:latin typeface="Century Gothic" pitchFamily="34" charset="0"/>
                          <a:ea typeface="MS PGothic" pitchFamily="34" charset="-128"/>
                        </a:rPr>
                        <a:t> = "URL"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8"/>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document.write(’’)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9"/>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a:t>
                      </a:r>
                      <a:r>
                        <a:rPr kumimoji="0" lang="en-US" sz="900" b="0" i="0" u="none" strike="noStrike" cap="none" normalizeH="0" baseline="0" dirty="0">
                          <a:ln>
                            <a:noFill/>
                          </a:ln>
                          <a:solidFill>
                            <a:schemeClr val="bg1"/>
                          </a:solidFill>
                          <a:effectLst/>
                          <a:latin typeface="Century Gothic" pitchFamily="34" charset="0"/>
                          <a:ea typeface="MS PGothic" pitchFamily="34" charset="-128"/>
                        </a:rPr>
                        <a:t> = location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10"/>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top.location.replace(document.location)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11"/>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top.location.replace</a:t>
                      </a:r>
                      <a:r>
                        <a:rPr kumimoji="0" lang="en-US" sz="900" b="0" i="0" u="none" strike="noStrike" cap="none" normalizeH="0" baseline="0" dirty="0">
                          <a:ln>
                            <a:noFill/>
                          </a:ln>
                          <a:solidFill>
                            <a:schemeClr val="bg1"/>
                          </a:solidFill>
                          <a:effectLst/>
                          <a:latin typeface="Century Gothic" pitchFamily="34" charset="0"/>
                          <a:ea typeface="MS PGothic" pitchFamily="34" charset="-128"/>
                        </a:rPr>
                        <a:t>(’URL’)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12"/>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top.location.href</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 </a:t>
                      </a: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document.location</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13"/>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top.location.replace</a:t>
                      </a:r>
                      <a:r>
                        <a:rPr kumimoji="0" lang="en-US" sz="900" b="0" i="0" u="none" strike="noStrike" cap="none" normalizeH="0" baseline="0" dirty="0">
                          <a:ln>
                            <a:noFill/>
                          </a:ln>
                          <a:solidFill>
                            <a:schemeClr val="bg1"/>
                          </a:solidFill>
                          <a:effectLst/>
                          <a:latin typeface="Century Gothic" pitchFamily="34" charset="0"/>
                          <a:ea typeface="MS PGothic" pitchFamily="34" charset="-128"/>
                        </a:rPr>
                        <a:t>(</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window.location.href</a:t>
                      </a:r>
                      <a:r>
                        <a:rPr kumimoji="0" lang="en-US" sz="900" b="0" i="0" u="none" strike="noStrike" cap="none" normalizeH="0" baseline="0" dirty="0">
                          <a:ln>
                            <a:noFill/>
                          </a:ln>
                          <a:solidFill>
                            <a:schemeClr val="bg1"/>
                          </a:solidFill>
                          <a:effectLst/>
                          <a:latin typeface="Century Gothic" pitchFamily="34" charset="0"/>
                          <a:ea typeface="MS PGothic" pitchFamily="34" charset="-128"/>
                        </a:rPr>
                        <a:t>)</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14"/>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top.location.href = location.href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15"/>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self.parent.location</a:t>
                      </a:r>
                      <a:r>
                        <a:rPr kumimoji="0" lang="en-US" sz="900" b="0" i="0" u="none" strike="noStrike" cap="none" normalizeH="0" baseline="0" dirty="0">
                          <a:ln>
                            <a:noFill/>
                          </a:ln>
                          <a:solidFill>
                            <a:schemeClr val="bg1"/>
                          </a:solidFill>
                          <a:effectLst/>
                          <a:latin typeface="Century Gothic" pitchFamily="34" charset="0"/>
                          <a:ea typeface="MS PGothic" pitchFamily="34" charset="-128"/>
                        </a:rPr>
                        <a:t> = </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document.location</a:t>
                      </a:r>
                      <a:endParaRPr kumimoji="0" lang="en-US" sz="900" b="0" i="0" u="none" strike="noStrike" cap="none" normalizeH="0" baseline="0" dirty="0">
                        <a:ln>
                          <a:noFill/>
                        </a:ln>
                        <a:solidFill>
                          <a:schemeClr val="bg1"/>
                        </a:solidFill>
                        <a:effectLst/>
                        <a:latin typeface="Century Gothic" pitchFamily="34" charset="0"/>
                        <a:ea typeface="MS PGothic" pitchFamily="34" charset="-128"/>
                      </a:endParaRP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16"/>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000000"/>
                          </a:solidFill>
                          <a:effectLst/>
                          <a:latin typeface="Century Gothic" pitchFamily="34" charset="0"/>
                          <a:ea typeface="MS PGothic" pitchFamily="34" charset="-128"/>
                        </a:rPr>
                        <a:t>parent.location.href = self.document.location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17"/>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top.location.href</a:t>
                      </a:r>
                      <a:r>
                        <a:rPr kumimoji="0" lang="en-US" sz="900" b="0" i="0" u="none" strike="noStrike" cap="none" normalizeH="0" baseline="0" dirty="0">
                          <a:ln>
                            <a:noFill/>
                          </a:ln>
                          <a:solidFill>
                            <a:schemeClr val="bg1"/>
                          </a:solidFill>
                          <a:effectLst/>
                          <a:latin typeface="Century Gothic" pitchFamily="34" charset="0"/>
                          <a:ea typeface="MS PGothic" pitchFamily="34" charset="-128"/>
                        </a:rPr>
                        <a:t> = </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self.location</a:t>
                      </a:r>
                      <a:endParaRPr kumimoji="0" lang="en-US" sz="900" b="0" i="0" u="none" strike="noStrike" cap="none" normalizeH="0" baseline="0" dirty="0">
                        <a:ln>
                          <a:noFill/>
                        </a:ln>
                        <a:solidFill>
                          <a:schemeClr val="bg1"/>
                        </a:solidFill>
                        <a:effectLst/>
                        <a:latin typeface="Century Gothic" pitchFamily="34" charset="0"/>
                        <a:ea typeface="MS PGothic" pitchFamily="34" charset="-128"/>
                      </a:endParaRP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18"/>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top.location</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 </a:t>
                      </a:r>
                      <a:r>
                        <a:rPr kumimoji="0" lang="en-US" sz="900" b="0" i="0" u="none" strike="noStrike" cap="none" normalizeH="0" baseline="0" dirty="0" err="1">
                          <a:ln>
                            <a:noFill/>
                          </a:ln>
                          <a:solidFill>
                            <a:srgbClr val="000000"/>
                          </a:solidFill>
                          <a:effectLst/>
                          <a:latin typeface="Century Gothic" pitchFamily="34" charset="0"/>
                          <a:ea typeface="MS PGothic" pitchFamily="34" charset="-128"/>
                        </a:rPr>
                        <a:t>window.location</a:t>
                      </a:r>
                      <a:r>
                        <a:rPr kumimoji="0" lang="en-US" sz="900" b="0" i="0" u="none" strike="noStrike" cap="none" normalizeH="0" baseline="0" dirty="0">
                          <a:ln>
                            <a:noFill/>
                          </a:ln>
                          <a:solidFill>
                            <a:srgbClr val="000000"/>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19"/>
                  </a:ext>
                </a:extLst>
              </a:tr>
              <a:tr h="22820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err="1">
                          <a:ln>
                            <a:noFill/>
                          </a:ln>
                          <a:solidFill>
                            <a:schemeClr val="bg1"/>
                          </a:solidFill>
                          <a:effectLst/>
                          <a:latin typeface="Century Gothic" pitchFamily="34" charset="0"/>
                          <a:ea typeface="MS PGothic" pitchFamily="34" charset="-128"/>
                        </a:rPr>
                        <a:t>top.location.replace</a:t>
                      </a:r>
                      <a:r>
                        <a:rPr kumimoji="0" lang="en-US" sz="900" b="0" i="0" u="none" strike="noStrike" cap="none" normalizeH="0" baseline="0" dirty="0">
                          <a:ln>
                            <a:noFill/>
                          </a:ln>
                          <a:solidFill>
                            <a:schemeClr val="bg1"/>
                          </a:solidFill>
                          <a:effectLst/>
                          <a:latin typeface="Century Gothic" pitchFamily="34" charset="0"/>
                          <a:ea typeface="MS PGothic" pitchFamily="34" charset="-128"/>
                        </a:rPr>
                        <a:t>(</a:t>
                      </a:r>
                      <a:r>
                        <a:rPr kumimoji="0" lang="en-US" sz="900" b="0" i="0" u="none" strike="noStrike" cap="none" normalizeH="0" baseline="0" dirty="0" err="1">
                          <a:ln>
                            <a:noFill/>
                          </a:ln>
                          <a:solidFill>
                            <a:schemeClr val="bg1"/>
                          </a:solidFill>
                          <a:effectLst/>
                          <a:latin typeface="Century Gothic" pitchFamily="34" charset="0"/>
                          <a:ea typeface="MS PGothic" pitchFamily="34" charset="-128"/>
                        </a:rPr>
                        <a:t>window.location.pathname</a:t>
                      </a:r>
                      <a:r>
                        <a:rPr kumimoji="0" lang="en-US" sz="900" b="0" i="0" u="none" strike="noStrike" cap="none" normalizeH="0" baseline="0" dirty="0">
                          <a:ln>
                            <a:noFill/>
                          </a:ln>
                          <a:solidFill>
                            <a:schemeClr val="bg1"/>
                          </a:solidFill>
                          <a:effectLst/>
                          <a:latin typeface="Century Gothic" pitchFamily="34" charset="0"/>
                          <a:ea typeface="MS PGothic" pitchFamily="34" charset="-128"/>
                        </a:rPr>
                        <a:t>) </a:t>
                      </a:r>
                    </a:p>
                  </a:txBody>
                  <a:tcPr marT="45726" marB="45726"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727576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5602" name="Rectangle 2">
            <a:extLst>
              <a:ext uri="{FF2B5EF4-FFF2-40B4-BE49-F238E27FC236}">
                <a16:creationId xmlns:a16="http://schemas.microsoft.com/office/drawing/2014/main" id="{4F4D80A2-3B80-2E40-8F72-7ACBECCB7FA0}"/>
              </a:ext>
            </a:extLst>
          </p:cNvPr>
          <p:cNvSpPr>
            <a:spLocks noGrp="1" noChangeArrowheads="1"/>
          </p:cNvSpPr>
          <p:nvPr>
            <p:ph type="title"/>
          </p:nvPr>
        </p:nvSpPr>
        <p:spPr>
          <a:xfrm>
            <a:off x="1066800" y="642594"/>
            <a:ext cx="10058400" cy="1371600"/>
          </a:xfrm>
        </p:spPr>
        <p:txBody>
          <a:bodyPr>
            <a:normAutofit/>
          </a:bodyPr>
          <a:lstStyle/>
          <a:p>
            <a:r>
              <a:rPr lang="en-US" altLang="en-US" dirty="0"/>
              <a:t>What About My Own </a:t>
            </a:r>
            <a:r>
              <a:rPr lang="en-US" altLang="en-US" dirty="0" err="1"/>
              <a:t>iFrames</a:t>
            </a:r>
            <a:r>
              <a:rPr lang="en-US" altLang="en-US" dirty="0"/>
              <a:t>?</a:t>
            </a:r>
          </a:p>
        </p:txBody>
      </p:sp>
      <p:sp>
        <p:nvSpPr>
          <p:cNvPr id="99331" name="Rectangle 3" descr="Rectangle: Click to edit Master text styles&#10;Second level&#10;Third level&#10;Fourth level&#10;Fifth level">
            <a:extLst>
              <a:ext uri="{FF2B5EF4-FFF2-40B4-BE49-F238E27FC236}">
                <a16:creationId xmlns:a16="http://schemas.microsoft.com/office/drawing/2014/main" id="{06CEF6D4-C491-7A4A-B552-54F7C0CB2350}"/>
              </a:ext>
            </a:extLst>
          </p:cNvPr>
          <p:cNvSpPr>
            <a:spLocks noGrp="1" noChangeArrowheads="1"/>
          </p:cNvSpPr>
          <p:nvPr>
            <p:ph type="body" idx="1"/>
          </p:nvPr>
        </p:nvSpPr>
        <p:spPr>
          <a:xfrm>
            <a:off x="1066800" y="2103120"/>
            <a:ext cx="7330290" cy="3931920"/>
          </a:xfrm>
        </p:spPr>
        <p:txBody>
          <a:bodyPr>
            <a:normAutofit/>
          </a:bodyPr>
          <a:lstStyle/>
          <a:p>
            <a:r>
              <a:rPr lang="en-US" altLang="en-US" sz="2800" dirty="0"/>
              <a:t>Check: </a:t>
            </a:r>
            <a:r>
              <a:rPr lang="en-US" altLang="en-US" sz="2800" dirty="0">
                <a:solidFill>
                  <a:srgbClr val="C00000"/>
                </a:solidFill>
              </a:rPr>
              <a:t>is the enclosing frame one of my own?</a:t>
            </a:r>
          </a:p>
          <a:p>
            <a:r>
              <a:rPr lang="en-US" altLang="en-US" sz="2800" dirty="0"/>
              <a:t>How hard can this be?</a:t>
            </a:r>
          </a:p>
          <a:p>
            <a:r>
              <a:rPr lang="en-US" altLang="en-US" sz="2800" dirty="0"/>
              <a:t>Survey of by </a:t>
            </a:r>
            <a:r>
              <a:rPr lang="en-US" altLang="en-US" sz="2800" dirty="0" err="1"/>
              <a:t>Rydstedt</a:t>
            </a:r>
            <a:r>
              <a:rPr lang="en-US" altLang="en-US" sz="2800" dirty="0"/>
              <a:t> et al. of several hundred top websites …</a:t>
            </a:r>
          </a:p>
          <a:p>
            <a:pPr>
              <a:buFont typeface="Monotype Sorts" pitchFamily="2" charset="2"/>
              <a:buNone/>
            </a:pPr>
            <a:r>
              <a:rPr lang="en-US" altLang="en-US" sz="2800" dirty="0"/>
              <a:t>   … </a:t>
            </a:r>
            <a:r>
              <a:rPr lang="en-US" altLang="en-US" sz="2800" dirty="0">
                <a:solidFill>
                  <a:srgbClr val="C00000"/>
                </a:solidFill>
              </a:rPr>
              <a:t>all</a:t>
            </a:r>
            <a:r>
              <a:rPr lang="en-US" altLang="en-US" sz="2800" dirty="0"/>
              <a:t> frame busting code is broken!</a:t>
            </a:r>
          </a:p>
          <a:p>
            <a:endParaRPr lang="en-US" altLang="en-US" sz="2800" dirty="0"/>
          </a:p>
          <a:p>
            <a:endParaRPr lang="en-US" altLang="en-US" sz="2800" dirty="0"/>
          </a:p>
        </p:txBody>
      </p:sp>
      <p:pic>
        <p:nvPicPr>
          <p:cNvPr id="4" name="Picture 3" descr="A close up of a bug&#10;&#10;Description automatically generated with medium confidence">
            <a:extLst>
              <a:ext uri="{FF2B5EF4-FFF2-40B4-BE49-F238E27FC236}">
                <a16:creationId xmlns:a16="http://schemas.microsoft.com/office/drawing/2014/main" id="{9A2FE41E-8185-834C-9B73-2FD400E08E13}"/>
              </a:ext>
            </a:extLst>
          </p:cNvPr>
          <p:cNvPicPr>
            <a:picLocks noChangeAspect="1"/>
          </p:cNvPicPr>
          <p:nvPr/>
        </p:nvPicPr>
        <p:blipFill rotWithShape="1">
          <a:blip r:embed="rId2">
            <a:extLst>
              <a:ext uri="{28A0092B-C50C-407E-A947-70E740481C1C}">
                <a14:useLocalDpi xmlns:a14="http://schemas.microsoft.com/office/drawing/2010/main" val="0"/>
              </a:ext>
            </a:extLst>
          </a:blip>
          <a:srcRect l="10676" r="15760" b="3"/>
          <a:stretch/>
        </p:blipFill>
        <p:spPr bwMode="auto">
          <a:xfrm>
            <a:off x="8598794" y="2151354"/>
            <a:ext cx="3019646" cy="363264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180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3">
            <a:extLst>
              <a:ext uri="{FF2B5EF4-FFF2-40B4-BE49-F238E27FC236}">
                <a16:creationId xmlns:a16="http://schemas.microsoft.com/office/drawing/2014/main" id="{29E6E60B-8049-D545-927A-AC99E96F3768}"/>
              </a:ext>
            </a:extLst>
          </p:cNvPr>
          <p:cNvSpPr>
            <a:spLocks noGrp="1"/>
          </p:cNvSpPr>
          <p:nvPr>
            <p:ph idx="1"/>
          </p:nvPr>
        </p:nvSpPr>
        <p:spPr>
          <a:xfrm>
            <a:off x="623046" y="2312892"/>
            <a:ext cx="5831541" cy="2895600"/>
          </a:xfrm>
        </p:spPr>
        <p:txBody>
          <a:bodyPr>
            <a:noAutofit/>
          </a:bodyPr>
          <a:lstStyle/>
          <a:p>
            <a:pPr>
              <a:buFont typeface="Arial" panose="020B0604020202020204" pitchFamily="34" charset="0"/>
              <a:buNone/>
            </a:pPr>
            <a:r>
              <a:rPr lang="en-US" altLang="en-US" sz="2000" dirty="0"/>
              <a:t>if (</a:t>
            </a:r>
            <a:r>
              <a:rPr lang="en-US" altLang="en-US" sz="2000" dirty="0" err="1"/>
              <a:t>top.location</a:t>
            </a:r>
            <a:r>
              <a:rPr lang="en-US" altLang="en-US" sz="2000" dirty="0"/>
              <a:t> != location) {</a:t>
            </a:r>
          </a:p>
          <a:p>
            <a:pPr>
              <a:buFont typeface="Arial" panose="020B0604020202020204" pitchFamily="34" charset="0"/>
              <a:buNone/>
            </a:pPr>
            <a:r>
              <a:rPr lang="en-US" altLang="en-US" sz="2000" dirty="0"/>
              <a:t>  if(</a:t>
            </a:r>
            <a:r>
              <a:rPr lang="en-US" altLang="en-US" sz="2000" dirty="0" err="1"/>
              <a:t>document.referer</a:t>
            </a:r>
            <a:r>
              <a:rPr lang="en-US" altLang="en-US" sz="2000" dirty="0"/>
              <a:t> &amp;&amp;</a:t>
            </a:r>
          </a:p>
          <a:p>
            <a:pPr>
              <a:buFont typeface="Arial" panose="020B0604020202020204" pitchFamily="34" charset="0"/>
              <a:buNone/>
            </a:pPr>
            <a:r>
              <a:rPr lang="en-US" altLang="en-US" sz="2000" dirty="0"/>
              <a:t>	</a:t>
            </a:r>
            <a:r>
              <a:rPr lang="en-US" altLang="en-US" sz="2000" dirty="0" err="1">
                <a:solidFill>
                  <a:srgbClr val="C00000"/>
                </a:solidFill>
              </a:rPr>
              <a:t>document.referer.indexOf</a:t>
            </a:r>
            <a:r>
              <a:rPr lang="en-US" altLang="en-US" sz="2000" dirty="0">
                <a:solidFill>
                  <a:srgbClr val="C00000"/>
                </a:solidFill>
              </a:rPr>
              <a:t>("</a:t>
            </a:r>
            <a:r>
              <a:rPr lang="en-US" altLang="en-US" sz="2000" dirty="0" err="1">
                <a:solidFill>
                  <a:srgbClr val="C00000"/>
                </a:solidFill>
              </a:rPr>
              <a:t>walmart.com</a:t>
            </a:r>
            <a:r>
              <a:rPr lang="en-US" altLang="en-US" sz="2000" dirty="0">
                <a:solidFill>
                  <a:srgbClr val="C00000"/>
                </a:solidFill>
              </a:rPr>
              <a:t>") </a:t>
            </a:r>
            <a:r>
              <a:rPr lang="en-US" altLang="en-US" sz="2000" dirty="0"/>
              <a:t>== -1)</a:t>
            </a:r>
          </a:p>
          <a:p>
            <a:pPr>
              <a:buFont typeface="Arial" panose="020B0604020202020204" pitchFamily="34" charset="0"/>
              <a:buNone/>
            </a:pPr>
            <a:r>
              <a:rPr lang="en-US" altLang="en-US" sz="2000" dirty="0"/>
              <a:t>	{</a:t>
            </a:r>
          </a:p>
          <a:p>
            <a:pPr>
              <a:buFont typeface="Arial" panose="020B0604020202020204" pitchFamily="34" charset="0"/>
              <a:buNone/>
            </a:pPr>
            <a:r>
              <a:rPr lang="en-US" altLang="en-US" sz="2000" dirty="0"/>
              <a:t>      </a:t>
            </a:r>
            <a:r>
              <a:rPr lang="en-US" altLang="en-US" sz="2000" dirty="0" err="1"/>
              <a:t>top.location.replace</a:t>
            </a:r>
            <a:r>
              <a:rPr lang="en-US" altLang="en-US" sz="2000" dirty="0"/>
              <a:t>(</a:t>
            </a:r>
            <a:r>
              <a:rPr lang="en-US" altLang="en-US" sz="2000" dirty="0" err="1"/>
              <a:t>document.location.href</a:t>
            </a:r>
            <a:r>
              <a:rPr lang="en-US" altLang="en-US" sz="2000" dirty="0"/>
              <a:t>);</a:t>
            </a:r>
          </a:p>
          <a:p>
            <a:pPr>
              <a:buFont typeface="Arial" panose="020B0604020202020204" pitchFamily="34" charset="0"/>
              <a:buNone/>
            </a:pPr>
            <a:r>
              <a:rPr lang="en-US" altLang="en-US" sz="2000" dirty="0"/>
              <a:t> 	}</a:t>
            </a:r>
          </a:p>
          <a:p>
            <a:pPr>
              <a:buFont typeface="Arial" panose="020B0604020202020204" pitchFamily="34" charset="0"/>
              <a:buNone/>
            </a:pPr>
            <a:r>
              <a:rPr lang="en-US" altLang="en-US" sz="2000" dirty="0"/>
              <a:t>} </a:t>
            </a:r>
          </a:p>
          <a:p>
            <a:pPr>
              <a:buFont typeface="Arial" panose="020B0604020202020204" pitchFamily="34" charset="0"/>
              <a:buNone/>
            </a:pPr>
            <a:endParaRPr lang="en-US" altLang="en-US" sz="1400" dirty="0"/>
          </a:p>
        </p:txBody>
      </p:sp>
      <p:pic>
        <p:nvPicPr>
          <p:cNvPr id="26628" name="Picture 4" descr="Walmart. Save Money. Live Better.">
            <a:extLst>
              <a:ext uri="{FF2B5EF4-FFF2-40B4-BE49-F238E27FC236}">
                <a16:creationId xmlns:a16="http://schemas.microsoft.com/office/drawing/2014/main" id="{16CA8523-D177-7942-BF10-937516907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47" y="1071281"/>
            <a:ext cx="34337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7008333-8682-4548-A18B-FC7D79D90970}"/>
              </a:ext>
            </a:extLst>
          </p:cNvPr>
          <p:cNvSpPr/>
          <p:nvPr/>
        </p:nvSpPr>
        <p:spPr>
          <a:xfrm>
            <a:off x="6097962" y="660249"/>
            <a:ext cx="6096000" cy="707886"/>
          </a:xfrm>
          <a:prstGeom prst="rect">
            <a:avLst/>
          </a:prstGeom>
        </p:spPr>
        <p:txBody>
          <a:bodyPr>
            <a:spAutoFit/>
          </a:bodyPr>
          <a:lstStyle/>
          <a:p>
            <a:pPr>
              <a:buFont typeface="Arial" panose="020B0604020202020204" pitchFamily="34" charset="0"/>
              <a:buNone/>
            </a:pPr>
            <a:endParaRPr lang="en-US" altLang="en-US" sz="2000" dirty="0"/>
          </a:p>
          <a:p>
            <a:pPr algn="ctr">
              <a:buFont typeface="Arial" panose="020B0604020202020204" pitchFamily="34" charset="0"/>
              <a:buNone/>
            </a:pPr>
            <a:r>
              <a:rPr lang="en-US" altLang="en-US" sz="2000" dirty="0"/>
              <a:t>http://</a:t>
            </a:r>
            <a:r>
              <a:rPr lang="en-US" altLang="en-US" sz="2000" dirty="0" err="1"/>
              <a:t>www.attacker.com</a:t>
            </a:r>
            <a:r>
              <a:rPr lang="en-US" altLang="en-US" sz="2000" dirty="0"/>
              <a:t>/</a:t>
            </a:r>
            <a:r>
              <a:rPr lang="en-US" altLang="en-US" sz="2000" dirty="0" err="1">
                <a:solidFill>
                  <a:srgbClr val="C00000"/>
                </a:solidFill>
              </a:rPr>
              <a:t>walmart.com</a:t>
            </a:r>
            <a:r>
              <a:rPr lang="en-US" altLang="en-US" sz="2000" dirty="0" err="1"/>
              <a:t>.html</a:t>
            </a:r>
            <a:endParaRPr lang="en-US" altLang="en-US" sz="2000" dirty="0"/>
          </a:p>
        </p:txBody>
      </p:sp>
      <p:pic>
        <p:nvPicPr>
          <p:cNvPr id="8" name="Picture 4" descr="walmart.png">
            <a:extLst>
              <a:ext uri="{FF2B5EF4-FFF2-40B4-BE49-F238E27FC236}">
                <a16:creationId xmlns:a16="http://schemas.microsoft.com/office/drawing/2014/main" id="{075595E1-454A-E642-9E15-40A5134877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08793" y="1528481"/>
            <a:ext cx="28289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3C6CF47-8803-DB4C-8A41-18810E199F56}"/>
              </a:ext>
            </a:extLst>
          </p:cNvPr>
          <p:cNvSpPr txBox="1"/>
          <p:nvPr/>
        </p:nvSpPr>
        <p:spPr>
          <a:xfrm>
            <a:off x="3538816" y="5125908"/>
            <a:ext cx="4019049" cy="369332"/>
          </a:xfrm>
          <a:prstGeom prst="rect">
            <a:avLst/>
          </a:prstGeom>
          <a:noFill/>
        </p:spPr>
        <p:txBody>
          <a:bodyPr wrap="none" rtlCol="0">
            <a:spAutoFit/>
          </a:bodyPr>
          <a:lstStyle/>
          <a:p>
            <a:r>
              <a:rPr lang="en-US" dirty="0"/>
              <a:t>Checks if the URL contains </a:t>
            </a:r>
            <a:r>
              <a:rPr lang="en-US" dirty="0" err="1"/>
              <a:t>walmart.com</a:t>
            </a:r>
            <a:endParaRPr lang="en-US" dirty="0"/>
          </a:p>
        </p:txBody>
      </p:sp>
      <p:grpSp>
        <p:nvGrpSpPr>
          <p:cNvPr id="10" name="Group 9">
            <a:extLst>
              <a:ext uri="{FF2B5EF4-FFF2-40B4-BE49-F238E27FC236}">
                <a16:creationId xmlns:a16="http://schemas.microsoft.com/office/drawing/2014/main" id="{465D1314-828F-8A46-8B00-DBEBE981A66A}"/>
              </a:ext>
            </a:extLst>
          </p:cNvPr>
          <p:cNvGrpSpPr/>
          <p:nvPr/>
        </p:nvGrpSpPr>
        <p:grpSpPr>
          <a:xfrm>
            <a:off x="5674704" y="3614369"/>
            <a:ext cx="1055880" cy="1389960"/>
            <a:chOff x="4975031" y="3572428"/>
            <a:chExt cx="1055880" cy="13899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3D058D-EBAE-BE4E-90CF-1BA7F7CB97A4}"/>
                    </a:ext>
                  </a:extLst>
                </p14:cNvPr>
                <p14:cNvContentPartPr/>
                <p14:nvPr/>
              </p14:nvContentPartPr>
              <p14:xfrm>
                <a:off x="4975031" y="3572428"/>
                <a:ext cx="1055880" cy="1389960"/>
              </p14:xfrm>
            </p:contentPart>
          </mc:Choice>
          <mc:Fallback xmlns="">
            <p:pic>
              <p:nvPicPr>
                <p:cNvPr id="7" name="Ink 6">
                  <a:extLst>
                    <a:ext uri="{FF2B5EF4-FFF2-40B4-BE49-F238E27FC236}">
                      <a16:creationId xmlns:a16="http://schemas.microsoft.com/office/drawing/2014/main" id="{4E3D058D-EBAE-BE4E-90CF-1BA7F7CB97A4}"/>
                    </a:ext>
                  </a:extLst>
                </p:cNvPr>
                <p:cNvPicPr/>
                <p:nvPr/>
              </p:nvPicPr>
              <p:blipFill>
                <a:blip r:embed="rId5"/>
                <a:stretch>
                  <a:fillRect/>
                </a:stretch>
              </p:blipFill>
              <p:spPr>
                <a:xfrm>
                  <a:off x="4957391" y="3554788"/>
                  <a:ext cx="1091520" cy="1425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DD8EF8D-D3DA-D744-8694-9DE3620B16A0}"/>
                    </a:ext>
                  </a:extLst>
                </p14:cNvPr>
                <p14:cNvContentPartPr/>
                <p14:nvPr/>
              </p14:nvContentPartPr>
              <p14:xfrm>
                <a:off x="5012471" y="3573508"/>
                <a:ext cx="307440" cy="15840"/>
              </p14:xfrm>
            </p:contentPart>
          </mc:Choice>
          <mc:Fallback xmlns="">
            <p:pic>
              <p:nvPicPr>
                <p:cNvPr id="9" name="Ink 8">
                  <a:extLst>
                    <a:ext uri="{FF2B5EF4-FFF2-40B4-BE49-F238E27FC236}">
                      <a16:creationId xmlns:a16="http://schemas.microsoft.com/office/drawing/2014/main" id="{9DD8EF8D-D3DA-D744-8694-9DE3620B16A0}"/>
                    </a:ext>
                  </a:extLst>
                </p:cNvPr>
                <p:cNvPicPr/>
                <p:nvPr/>
              </p:nvPicPr>
              <p:blipFill>
                <a:blip r:embed="rId7"/>
                <a:stretch>
                  <a:fillRect/>
                </a:stretch>
              </p:blipFill>
              <p:spPr>
                <a:xfrm>
                  <a:off x="4994471" y="3555868"/>
                  <a:ext cx="343080" cy="51480"/>
                </a:xfrm>
                <a:prstGeom prst="rect">
                  <a:avLst/>
                </a:prstGeom>
              </p:spPr>
            </p:pic>
          </mc:Fallback>
        </mc:AlternateContent>
      </p:grpSp>
    </p:spTree>
    <p:extLst>
      <p:ext uri="{BB962C8B-B14F-4D97-AF65-F5344CB8AC3E}">
        <p14:creationId xmlns:p14="http://schemas.microsoft.com/office/powerpoint/2010/main" val="197702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3">
            <a:extLst>
              <a:ext uri="{FF2B5EF4-FFF2-40B4-BE49-F238E27FC236}">
                <a16:creationId xmlns:a16="http://schemas.microsoft.com/office/drawing/2014/main" id="{29E6E60B-8049-D545-927A-AC99E96F3768}"/>
              </a:ext>
            </a:extLst>
          </p:cNvPr>
          <p:cNvSpPr>
            <a:spLocks noGrp="1"/>
          </p:cNvSpPr>
          <p:nvPr>
            <p:ph idx="1"/>
          </p:nvPr>
        </p:nvSpPr>
        <p:spPr>
          <a:xfrm>
            <a:off x="623046" y="2312892"/>
            <a:ext cx="5831541" cy="2895600"/>
          </a:xfrm>
        </p:spPr>
        <p:txBody>
          <a:bodyPr>
            <a:noAutofit/>
          </a:bodyPr>
          <a:lstStyle/>
          <a:p>
            <a:pPr>
              <a:buFont typeface="Arial" panose="020B0604020202020204" pitchFamily="34" charset="0"/>
              <a:buNone/>
            </a:pPr>
            <a:r>
              <a:rPr lang="en-US" altLang="en-US" sz="2000" dirty="0"/>
              <a:t>if (</a:t>
            </a:r>
            <a:r>
              <a:rPr lang="en-US" altLang="en-US" sz="2000" dirty="0" err="1"/>
              <a:t>window.self</a:t>
            </a:r>
            <a:r>
              <a:rPr lang="en-US" altLang="en-US" sz="2000" dirty="0"/>
              <a:t> != </a:t>
            </a:r>
            <a:r>
              <a:rPr lang="en-US" altLang="en-US" sz="2000" dirty="0" err="1"/>
              <a:t>window.top</a:t>
            </a:r>
            <a:r>
              <a:rPr lang="en-US" altLang="en-US" sz="2000" dirty="0"/>
              <a:t> &amp;&amp;</a:t>
            </a:r>
          </a:p>
          <a:p>
            <a:pPr>
              <a:buFont typeface="Arial" panose="020B0604020202020204" pitchFamily="34" charset="0"/>
              <a:buNone/>
            </a:pPr>
            <a:r>
              <a:rPr lang="en-US" altLang="en-US" sz="2000" dirty="0"/>
              <a:t>	!</a:t>
            </a:r>
            <a:r>
              <a:rPr lang="en-US" altLang="en-US" sz="2000" dirty="0" err="1"/>
              <a:t>document.referer.match</a:t>
            </a:r>
            <a:r>
              <a:rPr lang="en-US" altLang="en-US" sz="2000" dirty="0"/>
              <a:t>(</a:t>
            </a:r>
          </a:p>
          <a:p>
            <a:pPr>
              <a:buFont typeface="Arial" panose="020B0604020202020204" pitchFamily="34" charset="0"/>
              <a:buNone/>
            </a:pPr>
            <a:r>
              <a:rPr lang="en-US" altLang="en-US" sz="2000" dirty="0"/>
              <a:t>	/</a:t>
            </a:r>
            <a:r>
              <a:rPr lang="en-US" altLang="en-US" sz="2000" dirty="0">
                <a:solidFill>
                  <a:srgbClr val="C00000"/>
                </a:solidFill>
              </a:rPr>
              <a:t>https?:\/\/[^?\/]+\.</a:t>
            </a:r>
            <a:r>
              <a:rPr lang="en-US" altLang="en-US" sz="2000" dirty="0" err="1">
                <a:solidFill>
                  <a:srgbClr val="C00000"/>
                </a:solidFill>
              </a:rPr>
              <a:t>nytimes</a:t>
            </a:r>
            <a:r>
              <a:rPr lang="en-US" altLang="en-US" sz="2000" dirty="0">
                <a:solidFill>
                  <a:srgbClr val="C00000"/>
                </a:solidFill>
              </a:rPr>
              <a:t>\.com\/</a:t>
            </a:r>
            <a:r>
              <a:rPr lang="en-US" altLang="en-US" sz="2000" dirty="0"/>
              <a:t>/)) </a:t>
            </a:r>
          </a:p>
          <a:p>
            <a:pPr>
              <a:buFont typeface="Arial" panose="020B0604020202020204" pitchFamily="34" charset="0"/>
              <a:buNone/>
            </a:pPr>
            <a:r>
              <a:rPr lang="en-US" altLang="en-US" sz="2000" dirty="0"/>
              <a:t>{</a:t>
            </a:r>
          </a:p>
          <a:p>
            <a:pPr>
              <a:buFont typeface="Arial" panose="020B0604020202020204" pitchFamily="34" charset="0"/>
              <a:buNone/>
            </a:pPr>
            <a:r>
              <a:rPr lang="en-US" altLang="en-US" sz="2000" dirty="0"/>
              <a:t>   </a:t>
            </a:r>
            <a:r>
              <a:rPr lang="en-US" altLang="en-US" sz="2000" dirty="0" err="1"/>
              <a:t>self.location</a:t>
            </a:r>
            <a:r>
              <a:rPr lang="en-US" altLang="en-US" sz="2000" dirty="0"/>
              <a:t> = </a:t>
            </a:r>
            <a:r>
              <a:rPr lang="en-US" altLang="en-US" sz="2000" dirty="0" err="1"/>
              <a:t>top.location</a:t>
            </a:r>
            <a:r>
              <a:rPr lang="en-US" altLang="en-US" sz="2000" dirty="0"/>
              <a:t>;</a:t>
            </a:r>
          </a:p>
          <a:p>
            <a:pPr>
              <a:buFont typeface="Arial" panose="020B0604020202020204" pitchFamily="34" charset="0"/>
              <a:buNone/>
            </a:pPr>
            <a:r>
              <a:rPr lang="en-US" altLang="en-US" sz="2000" dirty="0"/>
              <a:t>} </a:t>
            </a:r>
          </a:p>
          <a:p>
            <a:pPr>
              <a:buFont typeface="Arial" panose="020B0604020202020204" pitchFamily="34" charset="0"/>
              <a:buNone/>
            </a:pPr>
            <a:endParaRPr lang="en-US" altLang="en-US" sz="1400" dirty="0"/>
          </a:p>
        </p:txBody>
      </p:sp>
      <p:sp>
        <p:nvSpPr>
          <p:cNvPr id="4" name="Rectangle 3">
            <a:extLst>
              <a:ext uri="{FF2B5EF4-FFF2-40B4-BE49-F238E27FC236}">
                <a16:creationId xmlns:a16="http://schemas.microsoft.com/office/drawing/2014/main" id="{57008333-8682-4548-A18B-FC7D79D90970}"/>
              </a:ext>
            </a:extLst>
          </p:cNvPr>
          <p:cNvSpPr/>
          <p:nvPr/>
        </p:nvSpPr>
        <p:spPr>
          <a:xfrm>
            <a:off x="4652682" y="660249"/>
            <a:ext cx="7032812" cy="707886"/>
          </a:xfrm>
          <a:prstGeom prst="rect">
            <a:avLst/>
          </a:prstGeom>
        </p:spPr>
        <p:txBody>
          <a:bodyPr wrap="square">
            <a:spAutoFit/>
          </a:bodyPr>
          <a:lstStyle/>
          <a:p>
            <a:pPr>
              <a:buFont typeface="Arial" panose="020B0604020202020204" pitchFamily="34" charset="0"/>
              <a:buNone/>
            </a:pPr>
            <a:endParaRPr lang="en-US" altLang="en-US" sz="2000" dirty="0"/>
          </a:p>
          <a:p>
            <a:pPr algn="ctr">
              <a:buFont typeface="Arial" panose="020B0604020202020204" pitchFamily="34" charset="0"/>
              <a:buNone/>
            </a:pPr>
            <a:r>
              <a:rPr lang="en-US" altLang="en-US" sz="2000" dirty="0"/>
              <a:t>http://</a:t>
            </a:r>
            <a:r>
              <a:rPr lang="en-US" altLang="en-US" sz="2000" dirty="0" err="1"/>
              <a:t>www.attacker.com</a:t>
            </a:r>
            <a:r>
              <a:rPr lang="en-US" altLang="en-US" sz="2000" dirty="0"/>
              <a:t>/</a:t>
            </a:r>
            <a:r>
              <a:rPr lang="en-US" altLang="en-US" sz="2000" dirty="0" err="1"/>
              <a:t>a.html?b</a:t>
            </a:r>
            <a:r>
              <a:rPr lang="en-US" altLang="en-US" sz="2000" dirty="0"/>
              <a:t>=</a:t>
            </a:r>
            <a:r>
              <a:rPr lang="en-US" altLang="en-US" sz="2000" dirty="0">
                <a:solidFill>
                  <a:srgbClr val="FF0000"/>
                </a:solidFill>
              </a:rPr>
              <a:t>https://</a:t>
            </a:r>
            <a:r>
              <a:rPr lang="en-US" altLang="en-US" sz="2000" dirty="0" err="1">
                <a:solidFill>
                  <a:srgbClr val="FF0000"/>
                </a:solidFill>
              </a:rPr>
              <a:t>www.nytimes.com</a:t>
            </a:r>
            <a:r>
              <a:rPr lang="en-US" altLang="en-US" sz="2000" dirty="0">
                <a:solidFill>
                  <a:srgbClr val="FF0000"/>
                </a:solidFill>
              </a:rPr>
              <a:t>/</a:t>
            </a:r>
          </a:p>
        </p:txBody>
      </p:sp>
      <p:pic>
        <p:nvPicPr>
          <p:cNvPr id="8" name="Picture 4">
            <a:extLst>
              <a:ext uri="{FF2B5EF4-FFF2-40B4-BE49-F238E27FC236}">
                <a16:creationId xmlns:a16="http://schemas.microsoft.com/office/drawing/2014/main" id="{075595E1-454A-E642-9E15-40A51348776A}"/>
              </a:ext>
            </a:extLst>
          </p:cNvPr>
          <p:cNvPicPr>
            <a:picLocks noChangeAspect="1"/>
          </p:cNvPicPr>
          <p:nvPr/>
        </p:nvPicPr>
        <p:blipFill>
          <a:blip r:embed="rId2"/>
          <a:srcRect/>
          <a:stretch/>
        </p:blipFill>
        <p:spPr bwMode="auto">
          <a:xfrm>
            <a:off x="8408793" y="1596178"/>
            <a:ext cx="2828925" cy="276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3C6CF47-8803-DB4C-8A41-18810E199F56}"/>
              </a:ext>
            </a:extLst>
          </p:cNvPr>
          <p:cNvSpPr txBox="1"/>
          <p:nvPr/>
        </p:nvSpPr>
        <p:spPr>
          <a:xfrm>
            <a:off x="3041870" y="5062597"/>
            <a:ext cx="4112023" cy="369332"/>
          </a:xfrm>
          <a:prstGeom prst="rect">
            <a:avLst/>
          </a:prstGeom>
          <a:noFill/>
        </p:spPr>
        <p:txBody>
          <a:bodyPr wrap="none" rtlCol="0">
            <a:spAutoFit/>
          </a:bodyPr>
          <a:lstStyle/>
          <a:p>
            <a:r>
              <a:rPr lang="en-US" dirty="0"/>
              <a:t>Checks if the URL ends with </a:t>
            </a:r>
            <a:r>
              <a:rPr lang="en-US" dirty="0" err="1"/>
              <a:t>nytimes.com</a:t>
            </a:r>
            <a:endParaRPr lang="en-US" dirty="0"/>
          </a:p>
        </p:txBody>
      </p:sp>
      <p:grpSp>
        <p:nvGrpSpPr>
          <p:cNvPr id="10" name="Group 9">
            <a:extLst>
              <a:ext uri="{FF2B5EF4-FFF2-40B4-BE49-F238E27FC236}">
                <a16:creationId xmlns:a16="http://schemas.microsoft.com/office/drawing/2014/main" id="{465D1314-828F-8A46-8B00-DBEBE981A66A}"/>
              </a:ext>
            </a:extLst>
          </p:cNvPr>
          <p:cNvGrpSpPr/>
          <p:nvPr/>
        </p:nvGrpSpPr>
        <p:grpSpPr>
          <a:xfrm>
            <a:off x="4183715" y="3672637"/>
            <a:ext cx="1055880" cy="1389960"/>
            <a:chOff x="4975031" y="3572428"/>
            <a:chExt cx="1055880" cy="13899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E3D058D-EBAE-BE4E-90CF-1BA7F7CB97A4}"/>
                    </a:ext>
                  </a:extLst>
                </p14:cNvPr>
                <p14:cNvContentPartPr/>
                <p14:nvPr/>
              </p14:nvContentPartPr>
              <p14:xfrm>
                <a:off x="4975031" y="3572428"/>
                <a:ext cx="1055880" cy="1389960"/>
              </p14:xfrm>
            </p:contentPart>
          </mc:Choice>
          <mc:Fallback xmlns="">
            <p:pic>
              <p:nvPicPr>
                <p:cNvPr id="7" name="Ink 6">
                  <a:extLst>
                    <a:ext uri="{FF2B5EF4-FFF2-40B4-BE49-F238E27FC236}">
                      <a16:creationId xmlns:a16="http://schemas.microsoft.com/office/drawing/2014/main" id="{4E3D058D-EBAE-BE4E-90CF-1BA7F7CB97A4}"/>
                    </a:ext>
                  </a:extLst>
                </p:cNvPr>
                <p:cNvPicPr/>
                <p:nvPr/>
              </p:nvPicPr>
              <p:blipFill>
                <a:blip r:embed="rId4"/>
                <a:stretch>
                  <a:fillRect/>
                </a:stretch>
              </p:blipFill>
              <p:spPr>
                <a:xfrm>
                  <a:off x="4957391" y="3554788"/>
                  <a:ext cx="1091520" cy="142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DD8EF8D-D3DA-D744-8694-9DE3620B16A0}"/>
                    </a:ext>
                  </a:extLst>
                </p14:cNvPr>
                <p14:cNvContentPartPr/>
                <p14:nvPr/>
              </p14:nvContentPartPr>
              <p14:xfrm>
                <a:off x="5012471" y="3573508"/>
                <a:ext cx="307440" cy="15840"/>
              </p14:xfrm>
            </p:contentPart>
          </mc:Choice>
          <mc:Fallback xmlns="">
            <p:pic>
              <p:nvPicPr>
                <p:cNvPr id="9" name="Ink 8">
                  <a:extLst>
                    <a:ext uri="{FF2B5EF4-FFF2-40B4-BE49-F238E27FC236}">
                      <a16:creationId xmlns:a16="http://schemas.microsoft.com/office/drawing/2014/main" id="{9DD8EF8D-D3DA-D744-8694-9DE3620B16A0}"/>
                    </a:ext>
                  </a:extLst>
                </p:cNvPr>
                <p:cNvPicPr/>
                <p:nvPr/>
              </p:nvPicPr>
              <p:blipFill>
                <a:blip r:embed="rId6"/>
                <a:stretch>
                  <a:fillRect/>
                </a:stretch>
              </p:blipFill>
              <p:spPr>
                <a:xfrm>
                  <a:off x="4994471" y="3555868"/>
                  <a:ext cx="343080" cy="51480"/>
                </a:xfrm>
                <a:prstGeom prst="rect">
                  <a:avLst/>
                </a:prstGeom>
              </p:spPr>
            </p:pic>
          </mc:Fallback>
        </mc:AlternateContent>
      </p:grpSp>
      <p:pic>
        <p:nvPicPr>
          <p:cNvPr id="11" name="Picture 4" descr="The New York Times">
            <a:extLst>
              <a:ext uri="{FF2B5EF4-FFF2-40B4-BE49-F238E27FC236}">
                <a16:creationId xmlns:a16="http://schemas.microsoft.com/office/drawing/2014/main" id="{01A380B5-5706-1A4A-B678-3D94B3AD9B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046" y="1376081"/>
            <a:ext cx="3609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51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3">
            <a:extLst>
              <a:ext uri="{FF2B5EF4-FFF2-40B4-BE49-F238E27FC236}">
                <a16:creationId xmlns:a16="http://schemas.microsoft.com/office/drawing/2014/main" id="{29E6E60B-8049-D545-927A-AC99E96F3768}"/>
              </a:ext>
            </a:extLst>
          </p:cNvPr>
          <p:cNvSpPr>
            <a:spLocks noGrp="1"/>
          </p:cNvSpPr>
          <p:nvPr>
            <p:ph idx="1"/>
          </p:nvPr>
        </p:nvSpPr>
        <p:spPr>
          <a:xfrm>
            <a:off x="623046" y="2312892"/>
            <a:ext cx="5831541" cy="2895600"/>
          </a:xfrm>
        </p:spPr>
        <p:txBody>
          <a:bodyPr>
            <a:noAutofit/>
          </a:bodyPr>
          <a:lstStyle/>
          <a:p>
            <a:pPr>
              <a:buFont typeface="Arial" panose="020B0604020202020204" pitchFamily="34" charset="0"/>
              <a:buNone/>
            </a:pPr>
            <a:r>
              <a:rPr lang="en-US" altLang="en-US" sz="2000" dirty="0"/>
              <a:t>if (self != top) {</a:t>
            </a:r>
          </a:p>
          <a:p>
            <a:pPr>
              <a:buFont typeface="Arial" panose="020B0604020202020204" pitchFamily="34" charset="0"/>
              <a:buNone/>
            </a:pPr>
            <a:r>
              <a:rPr lang="en-US" altLang="en-US" sz="2000" dirty="0"/>
              <a:t>	var domain = </a:t>
            </a:r>
            <a:r>
              <a:rPr lang="en-US" altLang="en-US" sz="2000" dirty="0" err="1"/>
              <a:t>getDomain</a:t>
            </a:r>
            <a:r>
              <a:rPr lang="en-US" altLang="en-US" sz="2000" dirty="0"/>
              <a:t>(</a:t>
            </a:r>
            <a:r>
              <a:rPr lang="en-US" altLang="en-US" sz="2000" dirty="0" err="1"/>
              <a:t>document.referer</a:t>
            </a:r>
            <a:r>
              <a:rPr lang="en-US" altLang="en-US" sz="2000" dirty="0"/>
              <a:t>);</a:t>
            </a:r>
          </a:p>
          <a:p>
            <a:pPr>
              <a:buFont typeface="Arial" panose="020B0604020202020204" pitchFamily="34" charset="0"/>
              <a:buNone/>
            </a:pPr>
            <a:r>
              <a:rPr lang="en-US" altLang="en-US" sz="2000" dirty="0"/>
              <a:t>	var </a:t>
            </a:r>
            <a:r>
              <a:rPr lang="en-US" altLang="en-US" sz="2000" dirty="0" err="1"/>
              <a:t>okDomains</a:t>
            </a:r>
            <a:r>
              <a:rPr lang="en-US" altLang="en-US" sz="2000" dirty="0"/>
              <a:t> = </a:t>
            </a:r>
            <a:r>
              <a:rPr lang="en-US" altLang="en-US" sz="2000" dirty="0">
                <a:solidFill>
                  <a:srgbClr val="C00000"/>
                </a:solidFill>
              </a:rPr>
              <a:t>/</a:t>
            </a:r>
            <a:r>
              <a:rPr lang="en-US" altLang="en-US" sz="2000" dirty="0" err="1">
                <a:solidFill>
                  <a:srgbClr val="C00000"/>
                </a:solidFill>
              </a:rPr>
              <a:t>usbank|localhost|usbnet</a:t>
            </a:r>
            <a:r>
              <a:rPr lang="en-US" altLang="en-US" sz="2000" dirty="0">
                <a:solidFill>
                  <a:srgbClr val="C00000"/>
                </a:solidFill>
              </a:rPr>
              <a:t>/</a:t>
            </a:r>
            <a:r>
              <a:rPr lang="en-US" altLang="en-US" sz="2000" dirty="0"/>
              <a:t>;</a:t>
            </a:r>
          </a:p>
          <a:p>
            <a:pPr>
              <a:buFont typeface="Arial" panose="020B0604020202020204" pitchFamily="34" charset="0"/>
              <a:buNone/>
            </a:pPr>
            <a:r>
              <a:rPr lang="en-US" altLang="en-US" sz="2000" dirty="0"/>
              <a:t>	var </a:t>
            </a:r>
            <a:r>
              <a:rPr lang="en-US" altLang="en-US" sz="2000" dirty="0" err="1"/>
              <a:t>matchDomain</a:t>
            </a:r>
            <a:r>
              <a:rPr lang="en-US" altLang="en-US" sz="2000" dirty="0"/>
              <a:t> = </a:t>
            </a:r>
            <a:r>
              <a:rPr lang="en-US" altLang="en-US" sz="2000" dirty="0" err="1"/>
              <a:t>domain.search</a:t>
            </a:r>
            <a:r>
              <a:rPr lang="en-US" altLang="en-US" sz="2000" dirty="0"/>
              <a:t>(</a:t>
            </a:r>
            <a:r>
              <a:rPr lang="en-US" altLang="en-US" sz="2000" dirty="0" err="1"/>
              <a:t>okDomains</a:t>
            </a:r>
            <a:r>
              <a:rPr lang="en-US" altLang="en-US" sz="2000" dirty="0"/>
              <a:t>);</a:t>
            </a:r>
          </a:p>
          <a:p>
            <a:pPr>
              <a:buFont typeface="Arial" panose="020B0604020202020204" pitchFamily="34" charset="0"/>
              <a:buNone/>
            </a:pPr>
            <a:r>
              <a:rPr lang="en-US" altLang="en-US" sz="2000" dirty="0"/>
              <a:t>	</a:t>
            </a:r>
          </a:p>
          <a:p>
            <a:pPr>
              <a:buFont typeface="Arial" panose="020B0604020202020204" pitchFamily="34" charset="0"/>
              <a:buNone/>
            </a:pPr>
            <a:r>
              <a:rPr lang="en-US" altLang="en-US" sz="2000" dirty="0"/>
              <a:t>	if (</a:t>
            </a:r>
            <a:r>
              <a:rPr lang="en-US" altLang="en-US" sz="2000" dirty="0" err="1"/>
              <a:t>matchDomain</a:t>
            </a:r>
            <a:r>
              <a:rPr lang="en-US" altLang="en-US" sz="2000" dirty="0"/>
              <a:t> == -1) {</a:t>
            </a:r>
          </a:p>
          <a:p>
            <a:pPr>
              <a:buFont typeface="Arial" panose="020B0604020202020204" pitchFamily="34" charset="0"/>
              <a:buNone/>
            </a:pPr>
            <a:r>
              <a:rPr lang="en-US" altLang="en-US" sz="2000" dirty="0"/>
              <a:t>       // frame bust</a:t>
            </a:r>
          </a:p>
          <a:p>
            <a:pPr>
              <a:buFont typeface="Arial" panose="020B0604020202020204" pitchFamily="34" charset="0"/>
              <a:buNone/>
            </a:pPr>
            <a:r>
              <a:rPr lang="en-US" altLang="en-US" sz="2000" dirty="0"/>
              <a:t>     }</a:t>
            </a:r>
          </a:p>
          <a:p>
            <a:pPr>
              <a:buFont typeface="Arial" panose="020B0604020202020204" pitchFamily="34" charset="0"/>
              <a:buNone/>
            </a:pPr>
            <a:r>
              <a:rPr lang="en-US" altLang="en-US" sz="2000" dirty="0"/>
              <a:t>}</a:t>
            </a:r>
          </a:p>
        </p:txBody>
      </p:sp>
      <p:sp>
        <p:nvSpPr>
          <p:cNvPr id="6" name="TextBox 5">
            <a:extLst>
              <a:ext uri="{FF2B5EF4-FFF2-40B4-BE49-F238E27FC236}">
                <a16:creationId xmlns:a16="http://schemas.microsoft.com/office/drawing/2014/main" id="{C3C6CF47-8803-DB4C-8A41-18810E199F56}"/>
              </a:ext>
            </a:extLst>
          </p:cNvPr>
          <p:cNvSpPr txBox="1"/>
          <p:nvPr/>
        </p:nvSpPr>
        <p:spPr>
          <a:xfrm>
            <a:off x="2103947" y="5546740"/>
            <a:ext cx="4892686" cy="369332"/>
          </a:xfrm>
          <a:prstGeom prst="rect">
            <a:avLst/>
          </a:prstGeom>
          <a:noFill/>
        </p:spPr>
        <p:txBody>
          <a:bodyPr wrap="none" rtlCol="0">
            <a:spAutoFit/>
          </a:bodyPr>
          <a:lstStyle/>
          <a:p>
            <a:r>
              <a:rPr lang="en-US" dirty="0"/>
              <a:t>Checks if the domain name contains </a:t>
            </a:r>
            <a:r>
              <a:rPr lang="en-US" dirty="0" err="1"/>
              <a:t>usbank.com</a:t>
            </a:r>
            <a:endParaRPr lang="en-US" dirty="0"/>
          </a:p>
        </p:txBody>
      </p:sp>
      <p:grpSp>
        <p:nvGrpSpPr>
          <p:cNvPr id="10" name="Group 9">
            <a:extLst>
              <a:ext uri="{FF2B5EF4-FFF2-40B4-BE49-F238E27FC236}">
                <a16:creationId xmlns:a16="http://schemas.microsoft.com/office/drawing/2014/main" id="{465D1314-828F-8A46-8B00-DBEBE981A66A}"/>
              </a:ext>
            </a:extLst>
          </p:cNvPr>
          <p:cNvGrpSpPr/>
          <p:nvPr/>
        </p:nvGrpSpPr>
        <p:grpSpPr>
          <a:xfrm>
            <a:off x="4022350" y="4145743"/>
            <a:ext cx="1055880" cy="1389960"/>
            <a:chOff x="4975031" y="3572428"/>
            <a:chExt cx="1055880" cy="138996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E3D058D-EBAE-BE4E-90CF-1BA7F7CB97A4}"/>
                    </a:ext>
                  </a:extLst>
                </p14:cNvPr>
                <p14:cNvContentPartPr/>
                <p14:nvPr/>
              </p14:nvContentPartPr>
              <p14:xfrm>
                <a:off x="4975031" y="3572428"/>
                <a:ext cx="1055880" cy="1389960"/>
              </p14:xfrm>
            </p:contentPart>
          </mc:Choice>
          <mc:Fallback xmlns="">
            <p:pic>
              <p:nvPicPr>
                <p:cNvPr id="7" name="Ink 6">
                  <a:extLst>
                    <a:ext uri="{FF2B5EF4-FFF2-40B4-BE49-F238E27FC236}">
                      <a16:creationId xmlns:a16="http://schemas.microsoft.com/office/drawing/2014/main" id="{4E3D058D-EBAE-BE4E-90CF-1BA7F7CB97A4}"/>
                    </a:ext>
                  </a:extLst>
                </p:cNvPr>
                <p:cNvPicPr/>
                <p:nvPr/>
              </p:nvPicPr>
              <p:blipFill>
                <a:blip r:embed="rId3"/>
                <a:stretch>
                  <a:fillRect/>
                </a:stretch>
              </p:blipFill>
              <p:spPr>
                <a:xfrm>
                  <a:off x="4957391" y="3554788"/>
                  <a:ext cx="1091520" cy="1425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DD8EF8D-D3DA-D744-8694-9DE3620B16A0}"/>
                    </a:ext>
                  </a:extLst>
                </p14:cNvPr>
                <p14:cNvContentPartPr/>
                <p14:nvPr/>
              </p14:nvContentPartPr>
              <p14:xfrm>
                <a:off x="5012471" y="3573508"/>
                <a:ext cx="307440" cy="15840"/>
              </p14:xfrm>
            </p:contentPart>
          </mc:Choice>
          <mc:Fallback xmlns="">
            <p:pic>
              <p:nvPicPr>
                <p:cNvPr id="9" name="Ink 8">
                  <a:extLst>
                    <a:ext uri="{FF2B5EF4-FFF2-40B4-BE49-F238E27FC236}">
                      <a16:creationId xmlns:a16="http://schemas.microsoft.com/office/drawing/2014/main" id="{9DD8EF8D-D3DA-D744-8694-9DE3620B16A0}"/>
                    </a:ext>
                  </a:extLst>
                </p:cNvPr>
                <p:cNvPicPr/>
                <p:nvPr/>
              </p:nvPicPr>
              <p:blipFill>
                <a:blip r:embed="rId5"/>
                <a:stretch>
                  <a:fillRect/>
                </a:stretch>
              </p:blipFill>
              <p:spPr>
                <a:xfrm>
                  <a:off x="4994471" y="3555868"/>
                  <a:ext cx="343080" cy="51480"/>
                </a:xfrm>
                <a:prstGeom prst="rect">
                  <a:avLst/>
                </a:prstGeom>
              </p:spPr>
            </p:pic>
          </mc:Fallback>
        </mc:AlternateContent>
      </p:grpSp>
      <p:pic>
        <p:nvPicPr>
          <p:cNvPr id="11" name="Picture 4">
            <a:extLst>
              <a:ext uri="{FF2B5EF4-FFF2-40B4-BE49-F238E27FC236}">
                <a16:creationId xmlns:a16="http://schemas.microsoft.com/office/drawing/2014/main" id="{01A380B5-5706-1A4A-B678-3D94B3AD9B32}"/>
              </a:ext>
            </a:extLst>
          </p:cNvPr>
          <p:cNvPicPr>
            <a:picLocks noChangeAspect="1" noChangeArrowheads="1"/>
          </p:cNvPicPr>
          <p:nvPr/>
        </p:nvPicPr>
        <p:blipFill>
          <a:blip r:embed="rId6"/>
          <a:srcRect/>
          <a:stretch/>
        </p:blipFill>
        <p:spPr bwMode="auto">
          <a:xfrm>
            <a:off x="1215183" y="1376081"/>
            <a:ext cx="2425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AF3DB94-D6E7-C448-BCBA-29D4219BAD0B}"/>
              </a:ext>
            </a:extLst>
          </p:cNvPr>
          <p:cNvSpPr/>
          <p:nvPr/>
        </p:nvSpPr>
        <p:spPr>
          <a:xfrm>
            <a:off x="7584413" y="741873"/>
            <a:ext cx="3155031" cy="400110"/>
          </a:xfrm>
          <a:prstGeom prst="rect">
            <a:avLst/>
          </a:prstGeom>
        </p:spPr>
        <p:txBody>
          <a:bodyPr wrap="none">
            <a:spAutoFit/>
          </a:bodyPr>
          <a:lstStyle/>
          <a:p>
            <a:pPr algn="ctr">
              <a:buFont typeface="Arial" panose="020B0604020202020204" pitchFamily="34" charset="0"/>
              <a:buNone/>
            </a:pPr>
            <a:r>
              <a:rPr lang="en-US" altLang="en-US" sz="2000" dirty="0"/>
              <a:t>http://</a:t>
            </a:r>
            <a:r>
              <a:rPr lang="en-US" altLang="en-US" sz="2000" dirty="0" err="1">
                <a:solidFill>
                  <a:srgbClr val="C00000"/>
                </a:solidFill>
              </a:rPr>
              <a:t>usbank</a:t>
            </a:r>
            <a:r>
              <a:rPr lang="en-US" altLang="en-US" sz="2000" dirty="0" err="1"/>
              <a:t>.attacker.com</a:t>
            </a:r>
            <a:r>
              <a:rPr lang="en-US" altLang="en-US" sz="2000" dirty="0"/>
              <a:t>/</a:t>
            </a:r>
            <a:endParaRPr lang="en-US" altLang="en-US" sz="2000" dirty="0">
              <a:solidFill>
                <a:srgbClr val="FF0000"/>
              </a:solidFill>
            </a:endParaRPr>
          </a:p>
        </p:txBody>
      </p:sp>
      <p:sp>
        <p:nvSpPr>
          <p:cNvPr id="3" name="TextBox 2">
            <a:extLst>
              <a:ext uri="{FF2B5EF4-FFF2-40B4-BE49-F238E27FC236}">
                <a16:creationId xmlns:a16="http://schemas.microsoft.com/office/drawing/2014/main" id="{826E1FD8-137F-2641-92D7-8117034ED379}"/>
              </a:ext>
            </a:extLst>
          </p:cNvPr>
          <p:cNvSpPr txBox="1"/>
          <p:nvPr/>
        </p:nvSpPr>
        <p:spPr>
          <a:xfrm>
            <a:off x="7584413" y="1725721"/>
            <a:ext cx="3155031" cy="923330"/>
          </a:xfrm>
          <a:prstGeom prst="rect">
            <a:avLst/>
          </a:prstGeom>
          <a:noFill/>
        </p:spPr>
        <p:txBody>
          <a:bodyPr wrap="square" rtlCol="0">
            <a:spAutoFit/>
          </a:bodyPr>
          <a:lstStyle/>
          <a:p>
            <a:r>
              <a:rPr lang="en-US" altLang="en-US" dirty="0"/>
              <a:t>Norwegian State House Bank</a:t>
            </a:r>
          </a:p>
          <a:p>
            <a:r>
              <a:rPr lang="en-US" altLang="en-US" dirty="0"/>
              <a:t>http://</a:t>
            </a:r>
            <a:r>
              <a:rPr lang="en-US" altLang="en-US" dirty="0" err="1"/>
              <a:t>www.h</a:t>
            </a:r>
            <a:r>
              <a:rPr lang="en-US" altLang="en-US" dirty="0" err="1">
                <a:solidFill>
                  <a:srgbClr val="C00000"/>
                </a:solidFill>
              </a:rPr>
              <a:t>usbank</a:t>
            </a:r>
            <a:r>
              <a:rPr lang="en-US" altLang="en-US" dirty="0" err="1"/>
              <a:t>en.no</a:t>
            </a:r>
            <a:endParaRPr lang="en-US" altLang="en-US" dirty="0"/>
          </a:p>
          <a:p>
            <a:endParaRPr lang="en-US" dirty="0"/>
          </a:p>
        </p:txBody>
      </p:sp>
      <p:pic>
        <p:nvPicPr>
          <p:cNvPr id="12" name="Picture 6">
            <a:extLst>
              <a:ext uri="{FF2B5EF4-FFF2-40B4-BE49-F238E27FC236}">
                <a16:creationId xmlns:a16="http://schemas.microsoft.com/office/drawing/2014/main" id="{3BE216EE-7DBD-2742-8C06-EE3FDE70A1E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55781" y="2133200"/>
            <a:ext cx="1444075" cy="144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E3414B7-BA7A-3346-80B2-D5A2E13EA9AA}"/>
              </a:ext>
            </a:extLst>
          </p:cNvPr>
          <p:cNvSpPr txBox="1"/>
          <p:nvPr/>
        </p:nvSpPr>
        <p:spPr>
          <a:xfrm>
            <a:off x="7584412" y="3527666"/>
            <a:ext cx="3155031" cy="923330"/>
          </a:xfrm>
          <a:prstGeom prst="rect">
            <a:avLst/>
          </a:prstGeom>
          <a:noFill/>
        </p:spPr>
        <p:txBody>
          <a:bodyPr wrap="square" rtlCol="0">
            <a:spAutoFit/>
          </a:bodyPr>
          <a:lstStyle/>
          <a:p>
            <a:r>
              <a:rPr lang="en-US" altLang="en-US" dirty="0"/>
              <a:t>Bank of Moscow</a:t>
            </a:r>
          </a:p>
          <a:p>
            <a:r>
              <a:rPr lang="en-US" altLang="en-US" dirty="0"/>
              <a:t>http://</a:t>
            </a:r>
            <a:r>
              <a:rPr lang="en-US" altLang="en-US" dirty="0" err="1"/>
              <a:t>www.r</a:t>
            </a:r>
            <a:r>
              <a:rPr lang="en-US" altLang="en-US" dirty="0" err="1">
                <a:solidFill>
                  <a:srgbClr val="C00000"/>
                </a:solidFill>
              </a:rPr>
              <a:t>usbank</a:t>
            </a:r>
            <a:r>
              <a:rPr lang="en-US" altLang="en-US" dirty="0" err="1"/>
              <a:t>.org</a:t>
            </a:r>
            <a:endParaRPr lang="en-US" altLang="en-US" dirty="0"/>
          </a:p>
          <a:p>
            <a:endParaRPr lang="en-US" dirty="0"/>
          </a:p>
        </p:txBody>
      </p:sp>
      <p:pic>
        <p:nvPicPr>
          <p:cNvPr id="14" name="Picture 5">
            <a:extLst>
              <a:ext uri="{FF2B5EF4-FFF2-40B4-BE49-F238E27FC236}">
                <a16:creationId xmlns:a16="http://schemas.microsoft.com/office/drawing/2014/main" id="{EE4B2B63-85B9-3342-950E-8EAA49C2AAA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55781" y="3857745"/>
            <a:ext cx="1427079" cy="177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5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64" name="Picture 3" descr="iphone1.jpg"/>
          <p:cNvPicPr>
            <a:picLocks noChangeAspect="1"/>
          </p:cNvPicPr>
          <p:nvPr/>
        </p:nvPicPr>
        <p:blipFill>
          <a:blip r:embed="rId2"/>
          <a:stretch>
            <a:fillRect/>
          </a:stretch>
        </p:blipFill>
        <p:spPr bwMode="auto">
          <a:xfrm>
            <a:off x="1109627" y="727628"/>
            <a:ext cx="4603219" cy="5415552"/>
          </a:xfrm>
          <a:prstGeom prst="rect">
            <a:avLst/>
          </a:prstGeom>
          <a:noFill/>
        </p:spPr>
      </p:pic>
      <p:sp>
        <p:nvSpPr>
          <p:cNvPr id="75" name="Rectangle 74">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15C67-C763-AA43-862A-671E7F225D39}"/>
              </a:ext>
            </a:extLst>
          </p:cNvPr>
          <p:cNvSpPr>
            <a:spLocks noGrp="1"/>
          </p:cNvSpPr>
          <p:nvPr>
            <p:ph type="title"/>
          </p:nvPr>
        </p:nvSpPr>
        <p:spPr>
          <a:xfrm>
            <a:off x="7004122" y="642594"/>
            <a:ext cx="4472921" cy="1371600"/>
          </a:xfrm>
        </p:spPr>
        <p:txBody>
          <a:bodyPr>
            <a:normAutofit/>
          </a:bodyPr>
          <a:lstStyle/>
          <a:p>
            <a:r>
              <a:rPr lang="en-US" dirty="0"/>
              <a:t>Tap-jacking</a:t>
            </a:r>
          </a:p>
        </p:txBody>
      </p:sp>
      <p:sp>
        <p:nvSpPr>
          <p:cNvPr id="40963" name="Content Placeholder 2" descr="Rectangle: Click to edit Master text styles&#10;Second level&#10;Third level&#10;Fourth level&#10;Fifth level"/>
          <p:cNvSpPr>
            <a:spLocks noGrp="1"/>
          </p:cNvSpPr>
          <p:nvPr>
            <p:ph idx="1"/>
          </p:nvPr>
        </p:nvSpPr>
        <p:spPr>
          <a:xfrm>
            <a:off x="7004121" y="2103120"/>
            <a:ext cx="4723229" cy="3931920"/>
          </a:xfrm>
        </p:spPr>
        <p:txBody>
          <a:bodyPr>
            <a:normAutofit/>
          </a:bodyPr>
          <a:lstStyle/>
          <a:p>
            <a:pPr marL="0" indent="0">
              <a:buNone/>
            </a:pPr>
            <a:r>
              <a:rPr lang="en-US" sz="2000" dirty="0"/>
              <a:t>User visits a gaming website… </a:t>
            </a:r>
          </a:p>
          <a:p>
            <a:pPr>
              <a:spcBef>
                <a:spcPts val="600"/>
              </a:spcBef>
            </a:pPr>
            <a:r>
              <a:rPr lang="en-US" sz="2000" dirty="0"/>
              <a:t>Can zoom, auto scroll</a:t>
            </a:r>
          </a:p>
          <a:p>
            <a:pPr>
              <a:spcBef>
                <a:spcPts val="600"/>
              </a:spcBef>
            </a:pPr>
            <a:r>
              <a:rPr lang="en-US" sz="2000" dirty="0"/>
              <a:t>Website zooms buttons in a transparent frame so they cover entire screen</a:t>
            </a:r>
          </a:p>
          <a:p>
            <a:pPr>
              <a:spcBef>
                <a:spcPts val="600"/>
              </a:spcBef>
            </a:pPr>
            <a:r>
              <a:rPr lang="en-US" sz="2000" dirty="0"/>
              <a:t>… hides or fakes URL bar</a:t>
            </a:r>
          </a:p>
          <a:p>
            <a:pPr>
              <a:spcBef>
                <a:spcPts val="600"/>
              </a:spcBef>
            </a:pPr>
            <a:r>
              <a:rPr lang="en-US" sz="2000" dirty="0"/>
              <a:t>… imitates a known app to trick user into clicking</a:t>
            </a:r>
          </a:p>
          <a:p>
            <a:pPr lvl="1">
              <a:spcBef>
                <a:spcPts val="600"/>
              </a:spcBef>
            </a:pPr>
            <a:r>
              <a:rPr lang="en-US" sz="1800" dirty="0"/>
              <a:t>Ex: display incoming text message screen, but frame Twitter</a:t>
            </a:r>
          </a:p>
          <a:p>
            <a:pPr marL="0" indent="0">
              <a:buNone/>
            </a:pPr>
            <a:endParaRPr lang="en-US" sz="2000" dirty="0"/>
          </a:p>
        </p:txBody>
      </p:sp>
    </p:spTree>
    <p:extLst>
      <p:ext uri="{BB962C8B-B14F-4D97-AF65-F5344CB8AC3E}">
        <p14:creationId xmlns:p14="http://schemas.microsoft.com/office/powerpoint/2010/main" val="34379587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8E13AFA3-9B63-1B48-B861-28ABA45BE7EB}"/>
              </a:ext>
            </a:extLst>
          </p:cNvPr>
          <p:cNvSpPr>
            <a:spLocks noGrp="1" noChangeArrowheads="1"/>
          </p:cNvSpPr>
          <p:nvPr>
            <p:ph type="title"/>
          </p:nvPr>
        </p:nvSpPr>
        <p:spPr/>
        <p:txBody>
          <a:bodyPr/>
          <a:lstStyle/>
          <a:p>
            <a:r>
              <a:rPr lang="en-US" altLang="en-US">
                <a:ea typeface="ＭＳ Ｐゴシック" panose="020B0600070205080204" pitchFamily="34" charset="-128"/>
              </a:rPr>
              <a:t>XSRF True Story (1)</a:t>
            </a:r>
          </a:p>
        </p:txBody>
      </p:sp>
      <p:sp>
        <p:nvSpPr>
          <p:cNvPr id="13" name="Content Placeholder 12">
            <a:extLst>
              <a:ext uri="{FF2B5EF4-FFF2-40B4-BE49-F238E27FC236}">
                <a16:creationId xmlns:a16="http://schemas.microsoft.com/office/drawing/2014/main" id="{13DB5705-4803-E24E-A5CF-BBFA97114FD1}"/>
              </a:ext>
            </a:extLst>
          </p:cNvPr>
          <p:cNvSpPr>
            <a:spLocks noGrp="1" noChangeArrowheads="1"/>
          </p:cNvSpPr>
          <p:nvPr>
            <p:ph idx="1"/>
          </p:nvPr>
        </p:nvSpPr>
        <p:spPr>
          <a:xfrm>
            <a:off x="1066799" y="2103120"/>
            <a:ext cx="10058401" cy="3849624"/>
          </a:xfrm>
        </p:spPr>
        <p:txBody>
          <a:bodyPr>
            <a:normAutofit/>
          </a:bodyPr>
          <a:lstStyle/>
          <a:p>
            <a:r>
              <a:rPr lang="en-US" altLang="en-US" sz="2400" dirty="0">
                <a:ea typeface="ＭＳ Ｐゴシック" panose="020B0600070205080204" pitchFamily="34" charset="-128"/>
              </a:rPr>
              <a:t>User has a Java stock ticker from his broker’</a:t>
            </a:r>
            <a:r>
              <a:rPr lang="en-US" altLang="ja-JP" sz="2400" dirty="0">
                <a:ea typeface="ＭＳ Ｐゴシック" panose="020B0600070205080204" pitchFamily="34" charset="-128"/>
              </a:rPr>
              <a:t>s website running in his browser</a:t>
            </a:r>
          </a:p>
          <a:p>
            <a:pPr marL="742950" lvl="1" indent="-342900"/>
            <a:r>
              <a:rPr lang="en-US" altLang="en-US" sz="2000" dirty="0">
                <a:ea typeface="ＭＳ Ｐゴシック" panose="020B0600070205080204" pitchFamily="34" charset="-128"/>
              </a:rPr>
              <a:t>Ticker has a cookie to access user’</a:t>
            </a:r>
            <a:r>
              <a:rPr lang="en-US" altLang="ja-JP" sz="2000" dirty="0">
                <a:ea typeface="ＭＳ Ｐゴシック" panose="020B0600070205080204" pitchFamily="34" charset="-128"/>
              </a:rPr>
              <a:t>s account on the site</a:t>
            </a:r>
          </a:p>
          <a:p>
            <a:r>
              <a:rPr lang="en-US" altLang="en-US" sz="2400" dirty="0">
                <a:ea typeface="ＭＳ Ｐゴシック" panose="020B0600070205080204" pitchFamily="34" charset="-128"/>
              </a:rPr>
              <a:t>A comment on a public message board on </a:t>
            </a:r>
            <a:r>
              <a:rPr lang="en-US" altLang="en-US" sz="2400" dirty="0" err="1">
                <a:ea typeface="ＭＳ Ｐゴシック" panose="020B0600070205080204" pitchFamily="34" charset="-128"/>
              </a:rPr>
              <a:t>finance.yahoo.com</a:t>
            </a:r>
            <a:r>
              <a:rPr lang="en-US" altLang="en-US" sz="2400" dirty="0">
                <a:ea typeface="ＭＳ Ｐゴシック" panose="020B0600070205080204" pitchFamily="34" charset="-128"/>
              </a:rPr>
              <a:t> points to </a:t>
            </a:r>
            <a:r>
              <a:rPr lang="ja-JP" altLang="en-US" sz="2400">
                <a:ea typeface="ＭＳ Ｐゴシック" panose="020B0600070205080204" pitchFamily="34" charset="-128"/>
              </a:rPr>
              <a:t>“</a:t>
            </a:r>
            <a:r>
              <a:rPr lang="en-US" altLang="ja-JP" sz="2400" dirty="0">
                <a:ea typeface="ＭＳ Ｐゴシック" panose="020B0600070205080204" pitchFamily="34" charset="-128"/>
              </a:rPr>
              <a:t>leaked news</a:t>
            </a:r>
            <a:r>
              <a:rPr lang="ja-JP" altLang="en-US" sz="2400">
                <a:ea typeface="ＭＳ Ｐゴシック" panose="020B0600070205080204" pitchFamily="34" charset="-128"/>
              </a:rPr>
              <a:t>”</a:t>
            </a:r>
            <a:endParaRPr lang="en-US" altLang="ja-JP" sz="2400" dirty="0">
              <a:ea typeface="ＭＳ Ｐゴシック" panose="020B0600070205080204" pitchFamily="34" charset="-128"/>
            </a:endParaRPr>
          </a:p>
          <a:p>
            <a:pPr marL="742950" lvl="1" indent="-342900"/>
            <a:r>
              <a:rPr lang="en-US" altLang="en-US" sz="2000" dirty="0" err="1">
                <a:ea typeface="ＭＳ Ｐゴシック" panose="020B0600070205080204" pitchFamily="34" charset="-128"/>
              </a:rPr>
              <a:t>TinyURL</a:t>
            </a:r>
            <a:r>
              <a:rPr lang="en-US" altLang="en-US" sz="2000" dirty="0">
                <a:ea typeface="ＭＳ Ｐゴシック" panose="020B0600070205080204" pitchFamily="34" charset="-128"/>
              </a:rPr>
              <a:t> redirects to </a:t>
            </a:r>
            <a:r>
              <a:rPr lang="en-US" altLang="en-US" sz="2000" dirty="0" err="1">
                <a:ea typeface="ＭＳ Ｐゴシック" panose="020B0600070205080204" pitchFamily="34" charset="-128"/>
              </a:rPr>
              <a:t>cybervillians.com</a:t>
            </a:r>
            <a:r>
              <a:rPr lang="en-US" altLang="en-US" sz="2000" dirty="0">
                <a:ea typeface="ＭＳ Ｐゴシック" panose="020B0600070205080204" pitchFamily="34" charset="-128"/>
              </a:rPr>
              <a:t>/</a:t>
            </a:r>
            <a:r>
              <a:rPr lang="en-US" altLang="en-US" sz="2000" dirty="0" err="1">
                <a:ea typeface="ＭＳ Ｐゴシック" panose="020B0600070205080204" pitchFamily="34" charset="-128"/>
              </a:rPr>
              <a:t>news.html</a:t>
            </a:r>
            <a:endParaRPr lang="en-US" altLang="en-US" sz="2000" dirty="0">
              <a:ea typeface="ＭＳ Ｐゴシック" panose="020B0600070205080204" pitchFamily="34" charset="-128"/>
            </a:endParaRPr>
          </a:p>
          <a:p>
            <a:r>
              <a:rPr lang="en-US" altLang="en-US" sz="2400" dirty="0">
                <a:ea typeface="ＭＳ Ｐゴシック" panose="020B0600070205080204" pitchFamily="34" charset="-128"/>
              </a:rPr>
              <a:t>User spends a minute reading a story, gets bored, leaves the news site</a:t>
            </a:r>
          </a:p>
          <a:p>
            <a:r>
              <a:rPr lang="en-US" altLang="en-US" sz="2400" dirty="0">
                <a:solidFill>
                  <a:srgbClr val="FF0000"/>
                </a:solidFill>
                <a:ea typeface="ＭＳ Ｐゴシック" panose="020B0600070205080204" pitchFamily="34" charset="-128"/>
              </a:rPr>
              <a:t>Gets his monthly statement from the broker - $5,000 transferred out of his account!</a:t>
            </a:r>
          </a:p>
        </p:txBody>
      </p:sp>
      <p:sp>
        <p:nvSpPr>
          <p:cNvPr id="7" name="TextBox 6">
            <a:extLst>
              <a:ext uri="{FF2B5EF4-FFF2-40B4-BE49-F238E27FC236}">
                <a16:creationId xmlns:a16="http://schemas.microsoft.com/office/drawing/2014/main" id="{E1863E45-9F63-044D-B559-DE138BADBF72}"/>
              </a:ext>
            </a:extLst>
          </p:cNvPr>
          <p:cNvSpPr txBox="1"/>
          <p:nvPr/>
        </p:nvSpPr>
        <p:spPr>
          <a:xfrm>
            <a:off x="9355014" y="473316"/>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3567312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5" name="Rectangle 144">
            <a:extLst>
              <a:ext uri="{FF2B5EF4-FFF2-40B4-BE49-F238E27FC236}">
                <a16:creationId xmlns:a16="http://schemas.microsoft.com/office/drawing/2014/main" id="{579344F8-71D5-40D4-B4C7-20B459022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7" name="Rectangle 146">
            <a:extLst>
              <a:ext uri="{FF2B5EF4-FFF2-40B4-BE49-F238E27FC236}">
                <a16:creationId xmlns:a16="http://schemas.microsoft.com/office/drawing/2014/main" id="{A0807B62-76AA-4BA3-A701-E54088399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9" name="Rectangle 148">
            <a:extLst>
              <a:ext uri="{FF2B5EF4-FFF2-40B4-BE49-F238E27FC236}">
                <a16:creationId xmlns:a16="http://schemas.microsoft.com/office/drawing/2014/main" id="{D17DB5C5-46D5-4E05-BE20-C7B8E9112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1" name="Group 150">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52" name="Straight Connector 151">
              <a:extLst>
                <a:ext uri="{FF2B5EF4-FFF2-40B4-BE49-F238E27FC236}">
                  <a16:creationId xmlns:a16="http://schemas.microsoft.com/office/drawing/2014/main" id="{E538B089-67A4-4EFE-9EF8-1C2BE322F0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5A33613-E192-4BF7-BB72-35A8A8E89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C4CB6F3-3B1D-4DA4-BC12-39CC745B6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56" name="Rectangle 155">
            <a:extLst>
              <a:ext uri="{FF2B5EF4-FFF2-40B4-BE49-F238E27FC236}">
                <a16:creationId xmlns:a16="http://schemas.microsoft.com/office/drawing/2014/main" id="{F7CFB609-BCB5-48F3-A772-96674F30B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52251B70-2108-41BA-AC72-B834434C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7587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a:extLst>
              <a:ext uri="{FF2B5EF4-FFF2-40B4-BE49-F238E27FC236}">
                <a16:creationId xmlns:a16="http://schemas.microsoft.com/office/drawing/2014/main" id="{44029E79-1BCD-0349-9C96-62EEBB21A055}"/>
              </a:ext>
            </a:extLst>
          </p:cNvPr>
          <p:cNvPicPr>
            <a:picLocks noChangeAspect="1" noChangeArrowheads="1"/>
          </p:cNvPicPr>
          <p:nvPr/>
        </p:nvPicPr>
        <p:blipFill rotWithShape="1">
          <a:blip r:embed="rId2"/>
          <a:srcRect l="12363" r="13902"/>
          <a:stretch/>
        </p:blipFill>
        <p:spPr bwMode="auto">
          <a:xfrm>
            <a:off x="2748753" y="275624"/>
            <a:ext cx="2245169" cy="22719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arney doing karate!! | Don knotts, Andy griffith, The andy griffith show">
            <a:extLst>
              <a:ext uri="{FF2B5EF4-FFF2-40B4-BE49-F238E27FC236}">
                <a16:creationId xmlns:a16="http://schemas.microsoft.com/office/drawing/2014/main" id="{9FC44108-9DC5-2B4B-8D08-7A954983E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15" r="16492"/>
          <a:stretch/>
        </p:blipFill>
        <p:spPr bwMode="auto">
          <a:xfrm>
            <a:off x="4467305" y="1006616"/>
            <a:ext cx="2248529" cy="2301073"/>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1D2369D4-64C4-40CA-B2FC-743453FA2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1973" y="643464"/>
            <a:ext cx="4143830" cy="5566305"/>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62" name="Rectangle 161">
            <a:extLst>
              <a:ext uri="{FF2B5EF4-FFF2-40B4-BE49-F238E27FC236}">
                <a16:creationId xmlns:a16="http://schemas.microsoft.com/office/drawing/2014/main" id="{73AD138D-C229-40D8-842E-020743C02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364" y="806860"/>
            <a:ext cx="3813048" cy="52395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A9536BB7-0038-3A46-9864-C50F48C853FE}"/>
              </a:ext>
            </a:extLst>
          </p:cNvPr>
          <p:cNvSpPr>
            <a:spLocks noGrp="1"/>
          </p:cNvSpPr>
          <p:nvPr>
            <p:ph type="title"/>
          </p:nvPr>
        </p:nvSpPr>
        <p:spPr>
          <a:xfrm>
            <a:off x="7691225" y="1604518"/>
            <a:ext cx="3525775" cy="3054847"/>
          </a:xfrm>
        </p:spPr>
        <p:txBody>
          <a:bodyPr vert="horz" lIns="91440" tIns="45720" rIns="91440" bIns="45720" rtlCol="0" anchor="ctr">
            <a:normAutofit/>
          </a:bodyPr>
          <a:lstStyle/>
          <a:p>
            <a:pPr algn="ctr">
              <a:lnSpc>
                <a:spcPct val="83000"/>
              </a:lnSpc>
            </a:pPr>
            <a:r>
              <a:rPr lang="en-US" sz="4400" b="0" cap="all" spc="-100" dirty="0"/>
              <a:t>Confused DEPUTIES ARE EVERYWHERE</a:t>
            </a:r>
          </a:p>
        </p:txBody>
      </p:sp>
      <p:pic>
        <p:nvPicPr>
          <p:cNvPr id="3076" name="Picture 4" descr="Classic Film and TV Café: 15 Greatest TV Characters of the 1960s: Barney  Fife">
            <a:extLst>
              <a:ext uri="{FF2B5EF4-FFF2-40B4-BE49-F238E27FC236}">
                <a16:creationId xmlns:a16="http://schemas.microsoft.com/office/drawing/2014/main" id="{8A2D0779-FA01-BB4B-A419-7603D81279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72" b="28635"/>
          <a:stretch/>
        </p:blipFill>
        <p:spPr bwMode="auto">
          <a:xfrm>
            <a:off x="-43431" y="129295"/>
            <a:ext cx="2835616" cy="2858922"/>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163">
            <a:extLst>
              <a:ext uri="{FF2B5EF4-FFF2-40B4-BE49-F238E27FC236}">
                <a16:creationId xmlns:a16="http://schemas.microsoft.com/office/drawing/2014/main" id="{2B1BAE5E-7CC8-40AD-9A7E-0469E2440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768"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6" name="Straight Connector 165">
            <a:extLst>
              <a:ext uri="{FF2B5EF4-FFF2-40B4-BE49-F238E27FC236}">
                <a16:creationId xmlns:a16="http://schemas.microsoft.com/office/drawing/2014/main" id="{101E6AB6-0657-4BF2-816B-443C9809C4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493DB97-1EF9-40FC-9DAC-B23D646962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09708"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FD9D93B-46F0-47D0-9A9E-8E60DA3FA8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8068"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3084" name="Picture 12" descr="This week on The Month of Mayberry: The Best of Barney Fife">
            <a:extLst>
              <a:ext uri="{FF2B5EF4-FFF2-40B4-BE49-F238E27FC236}">
                <a16:creationId xmlns:a16="http://schemas.microsoft.com/office/drawing/2014/main" id="{35B219CA-84B3-E540-948E-AD265C9E8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53" y="3313292"/>
            <a:ext cx="6689581" cy="348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94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DF00138-2D34-6944-AB52-25D6159E8874}"/>
              </a:ext>
            </a:extLst>
          </p:cNvPr>
          <p:cNvSpPr>
            <a:spLocks noGrp="1" noChangeArrowheads="1"/>
          </p:cNvSpPr>
          <p:nvPr>
            <p:ph type="title"/>
          </p:nvPr>
        </p:nvSpPr>
        <p:spPr/>
        <p:txBody>
          <a:bodyPr/>
          <a:lstStyle/>
          <a:p>
            <a:r>
              <a:rPr lang="en-US" altLang="en-US">
                <a:ea typeface="ＭＳ Ｐゴシック" panose="020B0600070205080204" pitchFamily="34" charset="-128"/>
              </a:rPr>
              <a:t>XSRF True Story (2)</a:t>
            </a:r>
          </a:p>
        </p:txBody>
      </p:sp>
      <p:graphicFrame>
        <p:nvGraphicFramePr>
          <p:cNvPr id="96260" name="Object 5">
            <a:extLst>
              <a:ext uri="{FF2B5EF4-FFF2-40B4-BE49-F238E27FC236}">
                <a16:creationId xmlns:a16="http://schemas.microsoft.com/office/drawing/2014/main" id="{6A8C6728-1168-B743-807A-AB035435D77E}"/>
              </a:ext>
            </a:extLst>
          </p:cNvPr>
          <p:cNvGraphicFramePr>
            <a:graphicFrameLocks noChangeAspect="1"/>
          </p:cNvGraphicFramePr>
          <p:nvPr>
            <p:extLst>
              <p:ext uri="{D42A27DB-BD31-4B8C-83A1-F6EECF244321}">
                <p14:modId xmlns:p14="http://schemas.microsoft.com/office/powerpoint/2010/main" val="4160623400"/>
              </p:ext>
            </p:extLst>
          </p:nvPr>
        </p:nvGraphicFramePr>
        <p:xfrm>
          <a:off x="1714501" y="1565276"/>
          <a:ext cx="8837613" cy="4911725"/>
        </p:xfrm>
        <a:graphic>
          <a:graphicData uri="http://schemas.openxmlformats.org/presentationml/2006/ole">
            <mc:AlternateContent xmlns:mc="http://schemas.openxmlformats.org/markup-compatibility/2006">
              <mc:Choice xmlns:v="urn:schemas-microsoft-com:vml" Requires="v">
                <p:oleObj spid="_x0000_s1485" name="Visio" r:id="rId3" imgW="5359400" imgH="2984500" progId="Visio.Drawing.11">
                  <p:embed/>
                </p:oleObj>
              </mc:Choice>
              <mc:Fallback>
                <p:oleObj name="Visio" r:id="rId3" imgW="5359400" imgH="2984500" progId="Visio.Drawing.11">
                  <p:embed/>
                  <p:pic>
                    <p:nvPicPr>
                      <p:cNvPr id="96260" name="Object 5">
                        <a:extLst>
                          <a:ext uri="{FF2B5EF4-FFF2-40B4-BE49-F238E27FC236}">
                            <a16:creationId xmlns:a16="http://schemas.microsoft.com/office/drawing/2014/main" id="{6A8C6728-1168-B743-807A-AB035435D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565276"/>
                        <a:ext cx="8837613"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8859" name="Object 11">
            <a:extLst>
              <a:ext uri="{FF2B5EF4-FFF2-40B4-BE49-F238E27FC236}">
                <a16:creationId xmlns:a16="http://schemas.microsoft.com/office/drawing/2014/main" id="{596CF5E8-98C1-4448-9850-2953465FDF7E}"/>
              </a:ext>
            </a:extLst>
          </p:cNvPr>
          <p:cNvGraphicFramePr>
            <a:graphicFrameLocks noChangeAspect="1"/>
          </p:cNvGraphicFramePr>
          <p:nvPr>
            <p:extLst>
              <p:ext uri="{D42A27DB-BD31-4B8C-83A1-F6EECF244321}">
                <p14:modId xmlns:p14="http://schemas.microsoft.com/office/powerpoint/2010/main" val="2109746673"/>
              </p:ext>
            </p:extLst>
          </p:nvPr>
        </p:nvGraphicFramePr>
        <p:xfrm>
          <a:off x="5943600" y="2251075"/>
          <a:ext cx="2438400" cy="387350"/>
        </p:xfrm>
        <a:graphic>
          <a:graphicData uri="http://schemas.openxmlformats.org/presentationml/2006/ole">
            <mc:AlternateContent xmlns:mc="http://schemas.openxmlformats.org/markup-compatibility/2006">
              <mc:Choice xmlns:v="urn:schemas-microsoft-com:vml" Requires="v">
                <p:oleObj spid="_x0000_s1486" name="Visio" r:id="rId5" imgW="1511300" imgH="254000" progId="Visio.Drawing.11">
                  <p:embed/>
                </p:oleObj>
              </mc:Choice>
              <mc:Fallback>
                <p:oleObj name="Visio" r:id="rId5" imgW="1511300" imgH="254000" progId="Visio.Drawing.11">
                  <p:embed/>
                  <p:pic>
                    <p:nvPicPr>
                      <p:cNvPr id="78859" name="Object 11">
                        <a:extLst>
                          <a:ext uri="{FF2B5EF4-FFF2-40B4-BE49-F238E27FC236}">
                            <a16:creationId xmlns:a16="http://schemas.microsoft.com/office/drawing/2014/main" id="{596CF5E8-98C1-4448-9850-2953465FD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2251075"/>
                        <a:ext cx="24384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8860" name="Object 12">
            <a:extLst>
              <a:ext uri="{FF2B5EF4-FFF2-40B4-BE49-F238E27FC236}">
                <a16:creationId xmlns:a16="http://schemas.microsoft.com/office/drawing/2014/main" id="{23290FA0-C13E-194C-84D7-84756FD6E18D}"/>
              </a:ext>
            </a:extLst>
          </p:cNvPr>
          <p:cNvGraphicFramePr>
            <a:graphicFrameLocks noChangeAspect="1"/>
          </p:cNvGraphicFramePr>
          <p:nvPr>
            <p:extLst>
              <p:ext uri="{D42A27DB-BD31-4B8C-83A1-F6EECF244321}">
                <p14:modId xmlns:p14="http://schemas.microsoft.com/office/powerpoint/2010/main" val="2928743450"/>
              </p:ext>
            </p:extLst>
          </p:nvPr>
        </p:nvGraphicFramePr>
        <p:xfrm>
          <a:off x="6019801" y="2784476"/>
          <a:ext cx="2335213" cy="371475"/>
        </p:xfrm>
        <a:graphic>
          <a:graphicData uri="http://schemas.openxmlformats.org/presentationml/2006/ole">
            <mc:AlternateContent xmlns:mc="http://schemas.openxmlformats.org/markup-compatibility/2006">
              <mc:Choice xmlns:v="urn:schemas-microsoft-com:vml" Requires="v">
                <p:oleObj spid="_x0000_s1487" name="Visio" r:id="rId7" imgW="1511300" imgH="254000" progId="Visio.Drawing.11">
                  <p:embed/>
                </p:oleObj>
              </mc:Choice>
              <mc:Fallback>
                <p:oleObj name="Visio" r:id="rId7" imgW="1511300" imgH="254000" progId="Visio.Drawing.11">
                  <p:embed/>
                  <p:pic>
                    <p:nvPicPr>
                      <p:cNvPr id="78860" name="Object 12">
                        <a:extLst>
                          <a:ext uri="{FF2B5EF4-FFF2-40B4-BE49-F238E27FC236}">
                            <a16:creationId xmlns:a16="http://schemas.microsoft.com/office/drawing/2014/main" id="{23290FA0-C13E-194C-84D7-84756FD6E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1" y="2784476"/>
                        <a:ext cx="23352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8862" name="Object 14">
            <a:extLst>
              <a:ext uri="{FF2B5EF4-FFF2-40B4-BE49-F238E27FC236}">
                <a16:creationId xmlns:a16="http://schemas.microsoft.com/office/drawing/2014/main" id="{008C8514-6B71-D34A-946F-AAA441902A65}"/>
              </a:ext>
            </a:extLst>
          </p:cNvPr>
          <p:cNvGraphicFramePr>
            <a:graphicFrameLocks noChangeAspect="1"/>
          </p:cNvGraphicFramePr>
          <p:nvPr>
            <p:extLst>
              <p:ext uri="{D42A27DB-BD31-4B8C-83A1-F6EECF244321}">
                <p14:modId xmlns:p14="http://schemas.microsoft.com/office/powerpoint/2010/main" val="638004482"/>
              </p:ext>
            </p:extLst>
          </p:nvPr>
        </p:nvGraphicFramePr>
        <p:xfrm>
          <a:off x="1905000" y="2632075"/>
          <a:ext cx="3581400" cy="2554288"/>
        </p:xfrm>
        <a:graphic>
          <a:graphicData uri="http://schemas.openxmlformats.org/presentationml/2006/ole">
            <mc:AlternateContent xmlns:mc="http://schemas.openxmlformats.org/markup-compatibility/2006">
              <mc:Choice xmlns:v="urn:schemas-microsoft-com:vml" Requires="v">
                <p:oleObj spid="_x0000_s1488" name="Visio" r:id="rId9" imgW="2247900" imgH="1612900" progId="Visio.Drawing.11">
                  <p:embed/>
                </p:oleObj>
              </mc:Choice>
              <mc:Fallback>
                <p:oleObj name="Visio" r:id="rId9" imgW="2247900" imgH="1612900" progId="Visio.Drawing.11">
                  <p:embed/>
                  <p:pic>
                    <p:nvPicPr>
                      <p:cNvPr id="78862" name="Object 14">
                        <a:extLst>
                          <a:ext uri="{FF2B5EF4-FFF2-40B4-BE49-F238E27FC236}">
                            <a16:creationId xmlns:a16="http://schemas.microsoft.com/office/drawing/2014/main" id="{008C8514-6B71-D34A-946F-AAA441902A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2632075"/>
                        <a:ext cx="3581400"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8863" name="Object 15">
            <a:extLst>
              <a:ext uri="{FF2B5EF4-FFF2-40B4-BE49-F238E27FC236}">
                <a16:creationId xmlns:a16="http://schemas.microsoft.com/office/drawing/2014/main" id="{47E5C67D-5F92-194A-8143-36243CDB41EF}"/>
              </a:ext>
            </a:extLst>
          </p:cNvPr>
          <p:cNvGraphicFramePr>
            <a:graphicFrameLocks noChangeAspect="1"/>
          </p:cNvGraphicFramePr>
          <p:nvPr>
            <p:extLst>
              <p:ext uri="{D42A27DB-BD31-4B8C-83A1-F6EECF244321}">
                <p14:modId xmlns:p14="http://schemas.microsoft.com/office/powerpoint/2010/main" val="3963426978"/>
              </p:ext>
            </p:extLst>
          </p:nvPr>
        </p:nvGraphicFramePr>
        <p:xfrm>
          <a:off x="5867400" y="4003675"/>
          <a:ext cx="2590800" cy="1365250"/>
        </p:xfrm>
        <a:graphic>
          <a:graphicData uri="http://schemas.openxmlformats.org/presentationml/2006/ole">
            <mc:AlternateContent xmlns:mc="http://schemas.openxmlformats.org/markup-compatibility/2006">
              <mc:Choice xmlns:v="urn:schemas-microsoft-com:vml" Requires="v">
                <p:oleObj spid="_x0000_s1489" name="Visio" r:id="rId11" imgW="1600200" imgH="850900" progId="Visio.Drawing.11">
                  <p:embed/>
                </p:oleObj>
              </mc:Choice>
              <mc:Fallback>
                <p:oleObj name="Visio" r:id="rId11" imgW="1600200" imgH="850900" progId="Visio.Drawing.11">
                  <p:embed/>
                  <p:pic>
                    <p:nvPicPr>
                      <p:cNvPr id="78863" name="Object 15">
                        <a:extLst>
                          <a:ext uri="{FF2B5EF4-FFF2-40B4-BE49-F238E27FC236}">
                            <a16:creationId xmlns:a16="http://schemas.microsoft.com/office/drawing/2014/main" id="{47E5C67D-5F92-194A-8143-36243CDB41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4003675"/>
                        <a:ext cx="25908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 name="TextBox 11">
            <a:extLst>
              <a:ext uri="{FF2B5EF4-FFF2-40B4-BE49-F238E27FC236}">
                <a16:creationId xmlns:a16="http://schemas.microsoft.com/office/drawing/2014/main" id="{B1036D60-2A7F-CC49-820E-EB91D4540A59}"/>
              </a:ext>
            </a:extLst>
          </p:cNvPr>
          <p:cNvSpPr txBox="1">
            <a:spLocks noChangeArrowheads="1"/>
          </p:cNvSpPr>
          <p:nvPr/>
        </p:nvSpPr>
        <p:spPr bwMode="auto">
          <a:xfrm>
            <a:off x="6208714" y="4445001"/>
            <a:ext cx="4533899" cy="2032000"/>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buFontTx/>
              <a:buNone/>
            </a:pPr>
            <a:r>
              <a:rPr kumimoji="0" lang="en-US" altLang="en-US" sz="1800" dirty="0">
                <a:latin typeface="+mn-lt"/>
              </a:rPr>
              <a:t>Hidden iframes submitted forms that…</a:t>
            </a:r>
          </a:p>
          <a:p>
            <a:pPr>
              <a:buFontTx/>
              <a:buChar char="•"/>
            </a:pPr>
            <a:r>
              <a:rPr kumimoji="0" lang="en-US" altLang="en-US" sz="1800" dirty="0">
                <a:latin typeface="+mn-lt"/>
              </a:rPr>
              <a:t> Changed user’</a:t>
            </a:r>
            <a:r>
              <a:rPr kumimoji="0" lang="en-US" altLang="ja-JP" sz="1800" dirty="0">
                <a:latin typeface="+mn-lt"/>
              </a:rPr>
              <a:t>s email notification settings</a:t>
            </a:r>
          </a:p>
          <a:p>
            <a:pPr>
              <a:buFontTx/>
              <a:buChar char="•"/>
            </a:pPr>
            <a:r>
              <a:rPr kumimoji="0" lang="en-US" altLang="en-US" sz="1800" dirty="0">
                <a:latin typeface="+mn-lt"/>
              </a:rPr>
              <a:t> Linked a new checking account</a:t>
            </a:r>
          </a:p>
          <a:p>
            <a:pPr>
              <a:buFontTx/>
              <a:buChar char="•"/>
            </a:pPr>
            <a:r>
              <a:rPr kumimoji="0" lang="en-US" altLang="en-US" sz="1800" dirty="0">
                <a:latin typeface="+mn-lt"/>
              </a:rPr>
              <a:t> Transferred out $5,000</a:t>
            </a:r>
          </a:p>
          <a:p>
            <a:pPr>
              <a:buFontTx/>
              <a:buChar char="•"/>
            </a:pPr>
            <a:r>
              <a:rPr kumimoji="0" lang="en-US" altLang="en-US" sz="1800" dirty="0">
                <a:latin typeface="+mn-lt"/>
              </a:rPr>
              <a:t> Unlinked the account</a:t>
            </a:r>
          </a:p>
          <a:p>
            <a:pPr>
              <a:buFontTx/>
              <a:buChar char="•"/>
            </a:pPr>
            <a:r>
              <a:rPr kumimoji="0" lang="en-US" altLang="en-US" sz="1800" dirty="0">
                <a:latin typeface="+mn-lt"/>
              </a:rPr>
              <a:t> Restored email notifications </a:t>
            </a:r>
          </a:p>
        </p:txBody>
      </p:sp>
      <p:sp>
        <p:nvSpPr>
          <p:cNvPr id="10" name="TextBox 9">
            <a:extLst>
              <a:ext uri="{FF2B5EF4-FFF2-40B4-BE49-F238E27FC236}">
                <a16:creationId xmlns:a16="http://schemas.microsoft.com/office/drawing/2014/main" id="{42C93E7B-030E-1F4A-84B1-00507380E0C0}"/>
              </a:ext>
            </a:extLst>
          </p:cNvPr>
          <p:cNvSpPr txBox="1"/>
          <p:nvPr/>
        </p:nvSpPr>
        <p:spPr>
          <a:xfrm>
            <a:off x="9355014" y="473316"/>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3882533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8859"/>
                                        </p:tgtEl>
                                        <p:attrNameLst>
                                          <p:attrName>style.visibility</p:attrName>
                                        </p:attrNameLst>
                                      </p:cBhvr>
                                      <p:to>
                                        <p:strVal val="visible"/>
                                      </p:to>
                                    </p:set>
                                    <p:anim calcmode="lin" valueType="num">
                                      <p:cBhvr additive="base">
                                        <p:cTn id="7" dur="500" fill="hold"/>
                                        <p:tgtEl>
                                          <p:spTgt spid="78859"/>
                                        </p:tgtEl>
                                        <p:attrNameLst>
                                          <p:attrName>ppt_x</p:attrName>
                                        </p:attrNameLst>
                                      </p:cBhvr>
                                      <p:tavLst>
                                        <p:tav tm="0">
                                          <p:val>
                                            <p:strVal val="0-#ppt_w/2"/>
                                          </p:val>
                                        </p:tav>
                                        <p:tav tm="100000">
                                          <p:val>
                                            <p:strVal val="#ppt_x"/>
                                          </p:val>
                                        </p:tav>
                                      </p:tavLst>
                                    </p:anim>
                                    <p:anim calcmode="lin" valueType="num">
                                      <p:cBhvr additive="base">
                                        <p:cTn id="8" dur="500" fill="hold"/>
                                        <p:tgtEl>
                                          <p:spTgt spid="7885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78860"/>
                                        </p:tgtEl>
                                        <p:attrNameLst>
                                          <p:attrName>style.visibility</p:attrName>
                                        </p:attrNameLst>
                                      </p:cBhvr>
                                      <p:to>
                                        <p:strVal val="visible"/>
                                      </p:to>
                                    </p:set>
                                    <p:anim calcmode="lin" valueType="num">
                                      <p:cBhvr additive="base">
                                        <p:cTn id="13" dur="500" fill="hold"/>
                                        <p:tgtEl>
                                          <p:spTgt spid="78860"/>
                                        </p:tgtEl>
                                        <p:attrNameLst>
                                          <p:attrName>ppt_x</p:attrName>
                                        </p:attrNameLst>
                                      </p:cBhvr>
                                      <p:tavLst>
                                        <p:tav tm="0">
                                          <p:val>
                                            <p:strVal val="1+#ppt_w/2"/>
                                          </p:val>
                                        </p:tav>
                                        <p:tav tm="100000">
                                          <p:val>
                                            <p:strVal val="#ppt_x"/>
                                          </p:val>
                                        </p:tav>
                                      </p:tavLst>
                                    </p:anim>
                                    <p:anim calcmode="lin" valueType="num">
                                      <p:cBhvr additive="base">
                                        <p:cTn id="14" dur="500" fill="hold"/>
                                        <p:tgtEl>
                                          <p:spTgt spid="7886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78862"/>
                                        </p:tgtEl>
                                        <p:attrNameLst>
                                          <p:attrName>style.visibility</p:attrName>
                                        </p:attrNameLst>
                                      </p:cBhvr>
                                      <p:to>
                                        <p:strVal val="visible"/>
                                      </p:to>
                                    </p:set>
                                    <p:animEffect transition="in" filter="box(out)">
                                      <p:cBhvr>
                                        <p:cTn id="19" dur="500"/>
                                        <p:tgtEl>
                                          <p:spTgt spid="7886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78863"/>
                                        </p:tgtEl>
                                        <p:attrNameLst>
                                          <p:attrName>style.visibility</p:attrName>
                                        </p:attrNameLst>
                                      </p:cBhvr>
                                      <p:to>
                                        <p:strVal val="visible"/>
                                      </p:to>
                                    </p:set>
                                    <p:anim calcmode="lin" valueType="num">
                                      <p:cBhvr additive="base">
                                        <p:cTn id="24" dur="500" fill="hold"/>
                                        <p:tgtEl>
                                          <p:spTgt spid="78863"/>
                                        </p:tgtEl>
                                        <p:attrNameLst>
                                          <p:attrName>ppt_x</p:attrName>
                                        </p:attrNameLst>
                                      </p:cBhvr>
                                      <p:tavLst>
                                        <p:tav tm="0">
                                          <p:val>
                                            <p:strVal val="0-#ppt_w/2"/>
                                          </p:val>
                                        </p:tav>
                                        <p:tav tm="100000">
                                          <p:val>
                                            <p:strVal val="#ppt_x"/>
                                          </p:val>
                                        </p:tav>
                                      </p:tavLst>
                                    </p:anim>
                                    <p:anim calcmode="lin" valueType="num">
                                      <p:cBhvr additive="base">
                                        <p:cTn id="25" dur="500" fill="hold"/>
                                        <p:tgtEl>
                                          <p:spTgt spid="7886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98305" name="Title 1">
            <a:extLst>
              <a:ext uri="{FF2B5EF4-FFF2-40B4-BE49-F238E27FC236}">
                <a16:creationId xmlns:a16="http://schemas.microsoft.com/office/drawing/2014/main" id="{A2F548E5-2781-D849-9084-43A350A0982B}"/>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ea typeface="ＭＳ Ｐゴシック" panose="020B0600070205080204" pitchFamily="34" charset="-128"/>
              </a:rPr>
              <a:t>Browser Sandbox Redux</a:t>
            </a:r>
          </a:p>
        </p:txBody>
      </p:sp>
      <p:sp>
        <p:nvSpPr>
          <p:cNvPr id="98306" name="Content Placeholder 2" descr="Rectangle: Click to edit Master text styles&#10;Second level&#10;Third level&#10;Fourth level&#10;Fifth level">
            <a:extLst>
              <a:ext uri="{FF2B5EF4-FFF2-40B4-BE49-F238E27FC236}">
                <a16:creationId xmlns:a16="http://schemas.microsoft.com/office/drawing/2014/main" id="{49EEA1A9-3F95-734E-9CDD-0A77A7A3E72B}"/>
              </a:ext>
            </a:extLst>
          </p:cNvPr>
          <p:cNvSpPr>
            <a:spLocks noGrp="1" noChangeArrowheads="1"/>
          </p:cNvSpPr>
          <p:nvPr>
            <p:ph idx="1"/>
          </p:nvPr>
        </p:nvSpPr>
        <p:spPr>
          <a:xfrm>
            <a:off x="4814134" y="559477"/>
            <a:ext cx="7303010" cy="5475563"/>
          </a:xfrm>
        </p:spPr>
        <p:txBody>
          <a:bodyPr anchor="ctr">
            <a:normAutofit/>
          </a:bodyPr>
          <a:lstStyle/>
          <a:p>
            <a:pPr>
              <a:buFont typeface="Arial" panose="020B0604020202020204" pitchFamily="34" charset="0"/>
              <a:buChar char="•"/>
            </a:pPr>
            <a:r>
              <a:rPr lang="en-US" altLang="en-US" sz="2800" dirty="0">
                <a:ea typeface="ＭＳ Ｐゴシック" panose="020B0600070205080204" pitchFamily="34" charset="-128"/>
              </a:rPr>
              <a:t>Based on the same origin policy (SOP)</a:t>
            </a:r>
          </a:p>
          <a:p>
            <a:pPr>
              <a:buFont typeface="Arial" panose="020B0604020202020204" pitchFamily="34" charset="0"/>
              <a:buChar char="•"/>
            </a:pPr>
            <a:r>
              <a:rPr lang="en-US" altLang="en-US" sz="2800" dirty="0">
                <a:ea typeface="ＭＳ Ｐゴシック" panose="020B0600070205080204" pitchFamily="34" charset="-128"/>
              </a:rPr>
              <a:t>Active content (scripts) can send anywhere</a:t>
            </a:r>
          </a:p>
          <a:p>
            <a:pPr lvl="1">
              <a:buFont typeface="Arial" panose="020B0604020202020204" pitchFamily="34" charset="0"/>
              <a:buChar char="•"/>
            </a:pPr>
            <a:r>
              <a:rPr lang="en-US" altLang="en-US" sz="2400" dirty="0">
                <a:ea typeface="ＭＳ Ｐゴシック" panose="020B0600070205080204" pitchFamily="34" charset="-128"/>
              </a:rPr>
              <a:t>Except for some ports such as SMTP</a:t>
            </a:r>
          </a:p>
          <a:p>
            <a:pPr>
              <a:buFont typeface="Arial" panose="020B0604020202020204" pitchFamily="34" charset="0"/>
              <a:buChar char="•"/>
            </a:pPr>
            <a:r>
              <a:rPr lang="en-US" altLang="en-US" sz="2800" dirty="0">
                <a:ea typeface="ＭＳ Ｐゴシック" panose="020B0600070205080204" pitchFamily="34" charset="-128"/>
              </a:rPr>
              <a:t>Can only read response from the same origin</a:t>
            </a:r>
          </a:p>
        </p:txBody>
      </p:sp>
    </p:spTree>
    <p:extLst>
      <p:ext uri="{BB962C8B-B14F-4D97-AF65-F5344CB8AC3E}">
        <p14:creationId xmlns:p14="http://schemas.microsoft.com/office/powerpoint/2010/main" val="241148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2" descr="basic-csrf-black">
            <a:extLst>
              <a:ext uri="{FF2B5EF4-FFF2-40B4-BE49-F238E27FC236}">
                <a16:creationId xmlns:a16="http://schemas.microsoft.com/office/drawing/2014/main" id="{D27400DA-E249-F14A-AB04-4F102C93A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0" y="1673104"/>
            <a:ext cx="8350250"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A9048C9B-42C7-DF4E-948F-2AD869E0A71E}"/>
              </a:ext>
            </a:extLst>
          </p:cNvPr>
          <p:cNvGrpSpPr>
            <a:grpSpLocks/>
          </p:cNvGrpSpPr>
          <p:nvPr/>
        </p:nvGrpSpPr>
        <p:grpSpPr bwMode="auto">
          <a:xfrm>
            <a:off x="6003925" y="4478215"/>
            <a:ext cx="2482331" cy="1967993"/>
            <a:chOff x="4479925" y="4267200"/>
            <a:chExt cx="2482331" cy="1967750"/>
          </a:xfrm>
        </p:grpSpPr>
        <p:sp>
          <p:nvSpPr>
            <p:cNvPr id="101382" name="TextBox 3">
              <a:extLst>
                <a:ext uri="{FF2B5EF4-FFF2-40B4-BE49-F238E27FC236}">
                  <a16:creationId xmlns:a16="http://schemas.microsoft.com/office/drawing/2014/main" id="{BCBEDB32-EF02-1B44-BB08-8AE8FDCB6F65}"/>
                </a:ext>
              </a:extLst>
            </p:cNvPr>
            <p:cNvSpPr txBox="1">
              <a:spLocks noChangeArrowheads="1"/>
            </p:cNvSpPr>
            <p:nvPr/>
          </p:nvSpPr>
          <p:spPr bwMode="auto">
            <a:xfrm>
              <a:off x="4741778" y="5773344"/>
              <a:ext cx="2220478" cy="4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2400" dirty="0">
                  <a:solidFill>
                    <a:srgbClr val="FF0000"/>
                  </a:solidFill>
                  <a:latin typeface="+mn-lt"/>
                </a:rPr>
                <a:t>User credentials</a:t>
              </a:r>
            </a:p>
          </p:txBody>
        </p:sp>
        <p:sp>
          <p:nvSpPr>
            <p:cNvPr id="5" name="Oval 4">
              <a:extLst>
                <a:ext uri="{FF2B5EF4-FFF2-40B4-BE49-F238E27FC236}">
                  <a16:creationId xmlns:a16="http://schemas.microsoft.com/office/drawing/2014/main" id="{341E0FD6-D6D9-2345-B0DB-5DA6A40E0A59}"/>
                </a:ext>
              </a:extLst>
            </p:cNvPr>
            <p:cNvSpPr/>
            <p:nvPr/>
          </p:nvSpPr>
          <p:spPr>
            <a:xfrm>
              <a:off x="4479925" y="4267200"/>
              <a:ext cx="2301875" cy="47936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anchor="ctr"/>
            <a:lstStyle/>
            <a:p>
              <a:pPr algn="ctr">
                <a:spcBef>
                  <a:spcPct val="20000"/>
                </a:spcBef>
                <a:buClr>
                  <a:schemeClr val="accent2"/>
                </a:buClr>
                <a:buFontTx/>
                <a:buChar char="•"/>
                <a:defRPr/>
              </a:pPr>
              <a:endParaRPr lang="en-US">
                <a:solidFill>
                  <a:srgbClr val="202346"/>
                </a:solidFill>
                <a:ea typeface="MS PGothic" pitchFamily="34" charset="-128"/>
              </a:endParaRPr>
            </a:p>
          </p:txBody>
        </p:sp>
        <p:cxnSp>
          <p:nvCxnSpPr>
            <p:cNvPr id="6" name="Straight Arrow Connector 5">
              <a:extLst>
                <a:ext uri="{FF2B5EF4-FFF2-40B4-BE49-F238E27FC236}">
                  <a16:creationId xmlns:a16="http://schemas.microsoft.com/office/drawing/2014/main" id="{A8CA0790-2CB1-034B-8D41-4C702F8769CD}"/>
                </a:ext>
              </a:extLst>
            </p:cNvPr>
            <p:cNvCxnSpPr>
              <a:cxnSpLocks/>
              <a:endCxn id="5" idx="4"/>
            </p:cNvCxnSpPr>
            <p:nvPr/>
          </p:nvCxnSpPr>
          <p:spPr>
            <a:xfrm flipV="1">
              <a:off x="5242563" y="4746566"/>
              <a:ext cx="388300" cy="1030383"/>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1379" name="TextBox 7">
            <a:extLst>
              <a:ext uri="{FF2B5EF4-FFF2-40B4-BE49-F238E27FC236}">
                <a16:creationId xmlns:a16="http://schemas.microsoft.com/office/drawing/2014/main" id="{0C46343F-B465-F444-8F14-C520DFBE4699}"/>
              </a:ext>
            </a:extLst>
          </p:cNvPr>
          <p:cNvSpPr txBox="1">
            <a:spLocks noChangeArrowheads="1"/>
          </p:cNvSpPr>
          <p:nvPr/>
        </p:nvSpPr>
        <p:spPr bwMode="auto">
          <a:xfrm>
            <a:off x="6199189" y="4614741"/>
            <a:ext cx="2122487"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a:spcBef>
                <a:spcPct val="20000"/>
              </a:spcBef>
              <a:buClr>
                <a:schemeClr val="accent2"/>
              </a:buClr>
              <a:buFont typeface="Monotype Sorts" pitchFamily="2" charset="2"/>
              <a:buChar char="u"/>
              <a:defRPr kumimoji="1" sz="28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Char char="•"/>
              <a:defRPr kumimoji="1" sz="2400">
                <a:solidFill>
                  <a:schemeClr val="bg2"/>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Char char="–"/>
              <a:defRPr kumimoji="1" sz="2000">
                <a:solidFill>
                  <a:schemeClr val="accent2"/>
                </a:solidFill>
                <a:latin typeface="Tahoma" panose="020B0604030504040204" pitchFamily="34" charset="0"/>
                <a:ea typeface="ＭＳ Ｐゴシック" panose="020B0600070205080204" pitchFamily="34" charset="-128"/>
              </a:defRPr>
            </a:lvl9pPr>
          </a:lstStyle>
          <a:p>
            <a:pPr algn="ctr">
              <a:buFontTx/>
              <a:buNone/>
            </a:pPr>
            <a:r>
              <a:rPr kumimoji="0" lang="en-US" altLang="en-US" sz="1000" b="1">
                <a:solidFill>
                  <a:srgbClr val="202346"/>
                </a:solidFill>
                <a:latin typeface="Arial" panose="020B0604020202020204" pitchFamily="34" charset="0"/>
              </a:rPr>
              <a:t>Cookie: SessionID=523FA4cd2E</a:t>
            </a:r>
          </a:p>
        </p:txBody>
      </p:sp>
      <p:sp>
        <p:nvSpPr>
          <p:cNvPr id="101380" name="Title 8">
            <a:extLst>
              <a:ext uri="{FF2B5EF4-FFF2-40B4-BE49-F238E27FC236}">
                <a16:creationId xmlns:a16="http://schemas.microsoft.com/office/drawing/2014/main" id="{5DCACE28-6B98-DC40-BF3C-8D84B9600DA1}"/>
              </a:ext>
            </a:extLst>
          </p:cNvPr>
          <p:cNvSpPr>
            <a:spLocks noGrp="1" noChangeArrowheads="1"/>
          </p:cNvSpPr>
          <p:nvPr>
            <p:ph type="title"/>
          </p:nvPr>
        </p:nvSpPr>
        <p:spPr/>
        <p:txBody>
          <a:bodyPr/>
          <a:lstStyle/>
          <a:p>
            <a:r>
              <a:rPr lang="en-US" altLang="en-US" dirty="0">
                <a:ea typeface="ＭＳ Ｐゴシック" panose="020B0600070205080204" pitchFamily="34" charset="-128"/>
              </a:rPr>
              <a:t>Cross-Site Request Forgery</a:t>
            </a:r>
          </a:p>
        </p:txBody>
      </p:sp>
      <p:pic>
        <p:nvPicPr>
          <p:cNvPr id="9" name="Graphic 7">
            <a:extLst>
              <a:ext uri="{FF2B5EF4-FFF2-40B4-BE49-F238E27FC236}">
                <a16:creationId xmlns:a16="http://schemas.microsoft.com/office/drawing/2014/main" id="{2B35B353-9546-FF49-BDE4-14E7F77993A0}"/>
              </a:ext>
            </a:extLst>
          </p:cNvPr>
          <p:cNvPicPr>
            <a:picLocks noChangeAspect="1"/>
          </p:cNvPicPr>
          <p:nvPr/>
        </p:nvPicPr>
        <p:blipFill>
          <a:blip r:embed="rId3"/>
          <a:srcRect/>
          <a:stretch/>
        </p:blipFill>
        <p:spPr>
          <a:xfrm>
            <a:off x="5802478" y="2014194"/>
            <a:ext cx="793422" cy="982820"/>
          </a:xfrm>
          <a:prstGeom prst="rect">
            <a:avLst/>
          </a:prstGeom>
        </p:spPr>
      </p:pic>
    </p:spTree>
    <p:extLst>
      <p:ext uri="{BB962C8B-B14F-4D97-AF65-F5344CB8AC3E}">
        <p14:creationId xmlns:p14="http://schemas.microsoft.com/office/powerpoint/2010/main" val="347549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40" name="Rectangle 139">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99330" name="Rectangle 2">
            <a:extLst>
              <a:ext uri="{FF2B5EF4-FFF2-40B4-BE49-F238E27FC236}">
                <a16:creationId xmlns:a16="http://schemas.microsoft.com/office/drawing/2014/main" id="{F913F7E2-22E7-9442-A086-AFED96286333}"/>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ea typeface="ＭＳ Ｐゴシック" panose="020B0600070205080204" pitchFamily="34" charset="-128"/>
              </a:rPr>
              <a:t>Cross-Site Request Forgery</a:t>
            </a:r>
          </a:p>
        </p:txBody>
      </p:sp>
      <p:sp>
        <p:nvSpPr>
          <p:cNvPr id="1303555" name="Rectangle 3">
            <a:extLst>
              <a:ext uri="{FF2B5EF4-FFF2-40B4-BE49-F238E27FC236}">
                <a16:creationId xmlns:a16="http://schemas.microsoft.com/office/drawing/2014/main" id="{89B30581-1C1C-D94F-8DA0-898F2D9A51C8}"/>
              </a:ext>
            </a:extLst>
          </p:cNvPr>
          <p:cNvSpPr>
            <a:spLocks noGrp="1" noChangeArrowheads="1"/>
          </p:cNvSpPr>
          <p:nvPr>
            <p:ph idx="1"/>
          </p:nvPr>
        </p:nvSpPr>
        <p:spPr>
          <a:xfrm>
            <a:off x="4931152" y="365515"/>
            <a:ext cx="6821430" cy="5475563"/>
          </a:xfrm>
        </p:spPr>
        <p:txBody>
          <a:bodyPr anchor="ctr">
            <a:noAutofit/>
          </a:bodyPr>
          <a:lstStyle/>
          <a:p>
            <a:pPr>
              <a:buFont typeface="Arial" panose="020B0604020202020204" pitchFamily="34" charset="0"/>
              <a:buChar char="•"/>
            </a:pPr>
            <a:r>
              <a:rPr lang="en-US" altLang="en-US" sz="2400" dirty="0">
                <a:ea typeface="ＭＳ Ｐゴシック" panose="020B0600070205080204" pitchFamily="34" charset="-128"/>
              </a:rPr>
              <a:t>User logs into </a:t>
            </a:r>
            <a:r>
              <a:rPr lang="en-US" altLang="en-US" sz="2400" dirty="0" err="1">
                <a:ea typeface="ＭＳ Ｐゴシック" panose="020B0600070205080204" pitchFamily="34" charset="-128"/>
              </a:rPr>
              <a:t>bank.com</a:t>
            </a:r>
            <a:r>
              <a:rPr lang="en-US" altLang="en-US" sz="2400" dirty="0">
                <a:ea typeface="ＭＳ Ｐゴシック" panose="020B0600070205080204" pitchFamily="34" charset="-128"/>
              </a:rPr>
              <a:t>, forgets to sign off</a:t>
            </a:r>
          </a:p>
          <a:p>
            <a:pPr lvl="1">
              <a:buFont typeface="Arial" panose="020B0604020202020204" pitchFamily="34" charset="0"/>
              <a:buChar char="•"/>
            </a:pPr>
            <a:r>
              <a:rPr lang="en-US" altLang="en-US" sz="2000" dirty="0">
                <a:ea typeface="ＭＳ Ｐゴシック" panose="020B0600070205080204" pitchFamily="34" charset="-128"/>
              </a:rPr>
              <a:t>Session cookie remains in browser state</a:t>
            </a:r>
          </a:p>
          <a:p>
            <a:pPr>
              <a:buFont typeface="Arial" panose="020B0604020202020204" pitchFamily="34" charset="0"/>
              <a:buChar char="•"/>
            </a:pPr>
            <a:r>
              <a:rPr lang="en-US" altLang="en-US" sz="2400" dirty="0">
                <a:ea typeface="ＭＳ Ｐゴシック" panose="020B0600070205080204" pitchFamily="34" charset="-128"/>
              </a:rPr>
              <a:t>User then visits a malicious website containing</a:t>
            </a:r>
          </a:p>
          <a:p>
            <a:pPr marL="0" indent="0">
              <a:buNone/>
            </a:pPr>
            <a:r>
              <a:rPr lang="en-US" altLang="en-US" sz="2400" dirty="0">
                <a:highlight>
                  <a:srgbClr val="FF0000"/>
                </a:highlight>
                <a:ea typeface="ＭＳ Ｐゴシック" panose="020B0600070205080204" pitchFamily="34" charset="-128"/>
              </a:rPr>
              <a:t>  &lt;form name=</a:t>
            </a:r>
            <a:r>
              <a:rPr lang="en-US" altLang="en-US" sz="2400" dirty="0" err="1">
                <a:highlight>
                  <a:srgbClr val="FF0000"/>
                </a:highlight>
                <a:ea typeface="ＭＳ Ｐゴシック" panose="020B0600070205080204" pitchFamily="34" charset="-128"/>
              </a:rPr>
              <a:t>BillPayForm</a:t>
            </a:r>
            <a:endParaRPr lang="en-US" altLang="en-US" sz="2400" dirty="0">
              <a:highlight>
                <a:srgbClr val="FF0000"/>
              </a:highlight>
              <a:ea typeface="ＭＳ Ｐゴシック" panose="020B0600070205080204" pitchFamily="34" charset="-128"/>
            </a:endParaRPr>
          </a:p>
          <a:p>
            <a:pPr marL="0" indent="0">
              <a:buNone/>
            </a:pPr>
            <a:r>
              <a:rPr lang="en-US" altLang="en-US" sz="2400" dirty="0">
                <a:highlight>
                  <a:srgbClr val="FF0000"/>
                </a:highlight>
                <a:ea typeface="ＭＳ Ｐゴシック" panose="020B0600070205080204" pitchFamily="34" charset="-128"/>
              </a:rPr>
              <a:t>  action=http://</a:t>
            </a:r>
            <a:r>
              <a:rPr lang="en-US" altLang="en-US" sz="2400" dirty="0" err="1">
                <a:highlight>
                  <a:srgbClr val="FF0000"/>
                </a:highlight>
                <a:ea typeface="ＭＳ Ｐゴシック" panose="020B0600070205080204" pitchFamily="34" charset="-128"/>
              </a:rPr>
              <a:t>bank.com</a:t>
            </a:r>
            <a:r>
              <a:rPr lang="en-US" altLang="en-US" sz="2400" dirty="0">
                <a:highlight>
                  <a:srgbClr val="FF0000"/>
                </a:highlight>
                <a:ea typeface="ＭＳ Ｐゴシック" panose="020B0600070205080204" pitchFamily="34" charset="-128"/>
              </a:rPr>
              <a:t>/</a:t>
            </a:r>
            <a:r>
              <a:rPr lang="en-US" altLang="en-US" sz="2400" dirty="0" err="1">
                <a:highlight>
                  <a:srgbClr val="FF0000"/>
                </a:highlight>
                <a:ea typeface="ＭＳ Ｐゴシック" panose="020B0600070205080204" pitchFamily="34" charset="-128"/>
              </a:rPr>
              <a:t>BillPay.php</a:t>
            </a:r>
            <a:r>
              <a:rPr lang="en-US" altLang="en-US" sz="2400" dirty="0">
                <a:highlight>
                  <a:srgbClr val="FF0000"/>
                </a:highlight>
                <a:ea typeface="ＭＳ Ｐゴシック" panose="020B0600070205080204" pitchFamily="34" charset="-128"/>
              </a:rPr>
              <a:t>&gt;</a:t>
            </a:r>
          </a:p>
          <a:p>
            <a:pPr marL="0" indent="0">
              <a:buNone/>
            </a:pPr>
            <a:r>
              <a:rPr lang="en-US" altLang="en-US" sz="2400" dirty="0">
                <a:highlight>
                  <a:srgbClr val="FF0000"/>
                </a:highlight>
                <a:ea typeface="ＭＳ Ｐゴシック" panose="020B0600070205080204" pitchFamily="34" charset="-128"/>
              </a:rPr>
              <a:t>  &lt;input name=recipient  value=</a:t>
            </a:r>
            <a:r>
              <a:rPr lang="en-US" altLang="en-US" sz="2400" dirty="0" err="1">
                <a:highlight>
                  <a:srgbClr val="FF0000"/>
                </a:highlight>
                <a:ea typeface="ＭＳ Ｐゴシック" panose="020B0600070205080204" pitchFamily="34" charset="-128"/>
              </a:rPr>
              <a:t>badguy</a:t>
            </a:r>
            <a:r>
              <a:rPr lang="en-US" altLang="en-US" sz="2400" dirty="0">
                <a:highlight>
                  <a:srgbClr val="FF0000"/>
                </a:highlight>
                <a:ea typeface="ＭＳ Ｐゴシック" panose="020B0600070205080204" pitchFamily="34" charset="-128"/>
              </a:rPr>
              <a:t>&gt; …</a:t>
            </a:r>
          </a:p>
          <a:p>
            <a:pPr marL="0" indent="0">
              <a:buNone/>
            </a:pPr>
            <a:r>
              <a:rPr lang="en-US" altLang="en-US" sz="2400" dirty="0">
                <a:highlight>
                  <a:srgbClr val="FF0000"/>
                </a:highlight>
                <a:ea typeface="ＭＳ Ｐゴシック" panose="020B0600070205080204" pitchFamily="34" charset="-128"/>
              </a:rPr>
              <a:t>  &lt;script&gt; </a:t>
            </a:r>
            <a:r>
              <a:rPr lang="en-US" altLang="en-US" sz="2400" dirty="0" err="1">
                <a:highlight>
                  <a:srgbClr val="FF0000"/>
                </a:highlight>
                <a:ea typeface="ＭＳ Ｐゴシック" panose="020B0600070205080204" pitchFamily="34" charset="-128"/>
              </a:rPr>
              <a:t>document.BillPayForm.submit</a:t>
            </a:r>
            <a:r>
              <a:rPr lang="en-US" altLang="en-US" sz="2400" dirty="0">
                <a:highlight>
                  <a:srgbClr val="FF0000"/>
                </a:highlight>
                <a:ea typeface="ＭＳ Ｐゴシック" panose="020B0600070205080204" pitchFamily="34" charset="-128"/>
              </a:rPr>
              <a:t>(); &lt;/script&gt; </a:t>
            </a:r>
          </a:p>
          <a:p>
            <a:pPr>
              <a:buFont typeface="Arial" panose="020B0604020202020204" pitchFamily="34" charset="0"/>
              <a:buChar char="•"/>
            </a:pPr>
            <a:r>
              <a:rPr lang="en-US" altLang="en-US" sz="2400" dirty="0">
                <a:ea typeface="ＭＳ Ｐゴシック" panose="020B0600070205080204" pitchFamily="34" charset="-128"/>
              </a:rPr>
              <a:t>Browser submits the form+ cookie, payment request fulfilled!</a:t>
            </a:r>
          </a:p>
        </p:txBody>
      </p:sp>
      <p:sp>
        <p:nvSpPr>
          <p:cNvPr id="2" name="TextBox 1">
            <a:extLst>
              <a:ext uri="{FF2B5EF4-FFF2-40B4-BE49-F238E27FC236}">
                <a16:creationId xmlns:a16="http://schemas.microsoft.com/office/drawing/2014/main" id="{387BB457-F9B2-0148-8A74-7ED72AD591F6}"/>
              </a:ext>
            </a:extLst>
          </p:cNvPr>
          <p:cNvSpPr txBox="1"/>
          <p:nvPr/>
        </p:nvSpPr>
        <p:spPr>
          <a:xfrm>
            <a:off x="5185900" y="5599512"/>
            <a:ext cx="6183507" cy="830997"/>
          </a:xfrm>
          <a:prstGeom prst="rect">
            <a:avLst/>
          </a:prstGeom>
          <a:noFill/>
        </p:spPr>
        <p:txBody>
          <a:bodyPr wrap="square" rtlCol="0">
            <a:spAutoFit/>
          </a:bodyPr>
          <a:lstStyle/>
          <a:p>
            <a:r>
              <a:rPr lang="en-US" sz="2400" dirty="0">
                <a:latin typeface="Segoe Print" panose="02000800000000000000" pitchFamily="2" charset="0"/>
              </a:rPr>
              <a:t>Cookie authentication is not sufficient when side effects can happen!</a:t>
            </a:r>
          </a:p>
        </p:txBody>
      </p:sp>
    </p:spTree>
    <p:extLst>
      <p:ext uri="{BB962C8B-B14F-4D97-AF65-F5344CB8AC3E}">
        <p14:creationId xmlns:p14="http://schemas.microsoft.com/office/powerpoint/2010/main" val="255244552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35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35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35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035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03555">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0355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3022</TotalTime>
  <Words>2839</Words>
  <Application>Microsoft Macintosh PowerPoint</Application>
  <PresentationFormat>Widescreen</PresentationFormat>
  <Paragraphs>391</Paragraphs>
  <Slides>50</Slides>
  <Notes>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6" baseType="lpstr">
      <vt:lpstr>Arial</vt:lpstr>
      <vt:lpstr>Calibri</vt:lpstr>
      <vt:lpstr>Cambria</vt:lpstr>
      <vt:lpstr>Century Gothic</vt:lpstr>
      <vt:lpstr>Courier New</vt:lpstr>
      <vt:lpstr>Garamond</vt:lpstr>
      <vt:lpstr>Monotype Sorts</vt:lpstr>
      <vt:lpstr>Segoe Print</vt:lpstr>
      <vt:lpstr>Selawik Light</vt:lpstr>
      <vt:lpstr>Speak Pro</vt:lpstr>
      <vt:lpstr>Tahoma</vt:lpstr>
      <vt:lpstr>Times New Roman</vt:lpstr>
      <vt:lpstr>Wingdings</vt:lpstr>
      <vt:lpstr>SavonVTI</vt:lpstr>
      <vt:lpstr>Visio</vt:lpstr>
      <vt:lpstr>Image</vt:lpstr>
      <vt:lpstr>CROSS-SITE REQUEST FORGERY SERVER-SIDE REQUEST FORGERY CLICKJACKING  Vitaly Shmatikov</vt:lpstr>
      <vt:lpstr>Delegation and Access Control</vt:lpstr>
      <vt:lpstr>Confused Deputy</vt:lpstr>
      <vt:lpstr>Cookies-Based Authentication</vt:lpstr>
      <vt:lpstr>XSRF True Story (1)</vt:lpstr>
      <vt:lpstr>XSRF True Story (2)</vt:lpstr>
      <vt:lpstr>Browser Sandbox Redux</vt:lpstr>
      <vt:lpstr>Cross-Site Request Forgery</vt:lpstr>
      <vt:lpstr>Cross-Site Request Forgery</vt:lpstr>
      <vt:lpstr>PowerPoint Presentation</vt:lpstr>
      <vt:lpstr>Finding the Router</vt:lpstr>
      <vt:lpstr>Sample JavaScript Code</vt:lpstr>
      <vt:lpstr>Reprogramming the Router</vt:lpstr>
      <vt:lpstr>Risks of Drive-By Pharming</vt:lpstr>
      <vt:lpstr>XSRF Defenses</vt:lpstr>
      <vt:lpstr>Add Secret Token to Forms</vt:lpstr>
      <vt:lpstr>Secret Token: Example</vt:lpstr>
      <vt:lpstr>Referer Validation</vt:lpstr>
      <vt:lpstr>Why Not Always Strict Checking?</vt:lpstr>
      <vt:lpstr>Custom Header Forces Pre-Flight Check</vt:lpstr>
      <vt:lpstr>SameSite Cookies</vt:lpstr>
      <vt:lpstr>Broader View of XSRF</vt:lpstr>
      <vt:lpstr>Login XSRF</vt:lpstr>
      <vt:lpstr>Referer Header Should Help, Right?</vt:lpstr>
      <vt:lpstr>Laundering Referer Header</vt:lpstr>
      <vt:lpstr>Identity Misbinding Attacks</vt:lpstr>
      <vt:lpstr>PHP Cookieless Authentication</vt:lpstr>
      <vt:lpstr>Confused Deputies Are Everywhere</vt:lpstr>
      <vt:lpstr>PowerPoint Presentation</vt:lpstr>
      <vt:lpstr>PowerPoint Presentation</vt:lpstr>
      <vt:lpstr>PowerPoint Presentation</vt:lpstr>
      <vt:lpstr>Any Indirect Access Is Prone to SSRF!</vt:lpstr>
      <vt:lpstr>AWS Metadata Service</vt:lpstr>
      <vt:lpstr>Multiple VMs on Same Hypervisor</vt:lpstr>
      <vt:lpstr>PowerPoint Presentation</vt:lpstr>
      <vt:lpstr>Understanding the 2019 Capital One Attack</vt:lpstr>
      <vt:lpstr>PowerPoint Presentation</vt:lpstr>
      <vt:lpstr>Clickjacking (UI Redressing)</vt:lpstr>
      <vt:lpstr>It’s All About the iFrame</vt:lpstr>
      <vt:lpstr>Hiding the Target Element</vt:lpstr>
      <vt:lpstr>Partial Overlays and Cropping</vt:lpstr>
      <vt:lpstr>How to Block Framing with CSP</vt:lpstr>
      <vt:lpstr>Frame Busting</vt:lpstr>
      <vt:lpstr>If My Frame Is Not On Top, Move It To Top</vt:lpstr>
      <vt:lpstr>What About My Own iFrames?</vt:lpstr>
      <vt:lpstr>PowerPoint Presentation</vt:lpstr>
      <vt:lpstr>PowerPoint Presentation</vt:lpstr>
      <vt:lpstr>PowerPoint Presentation</vt:lpstr>
      <vt:lpstr>Tap-jacking</vt:lpstr>
      <vt:lpstr>Confused DEPUTIES ARE EVERYWHERE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XSRF and SSRF</dc:title>
  <dc:subject/>
  <dc:creator>Vitaly Shmatikov</dc:creator>
  <cp:keywords/>
  <dc:description/>
  <cp:lastModifiedBy>Vitaly Shmatikov</cp:lastModifiedBy>
  <cp:revision>288</cp:revision>
  <dcterms:created xsi:type="dcterms:W3CDTF">2020-11-13T21:02:23Z</dcterms:created>
  <dcterms:modified xsi:type="dcterms:W3CDTF">2021-09-30T00:45:08Z</dcterms:modified>
  <cp:category/>
</cp:coreProperties>
</file>